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71" r:id="rId5"/>
    <p:sldId id="273" r:id="rId6"/>
    <p:sldId id="263" r:id="rId7"/>
    <p:sldId id="272" r:id="rId8"/>
    <p:sldId id="257" r:id="rId9"/>
    <p:sldId id="275" r:id="rId10"/>
    <p:sldId id="268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lzwarthf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13T10:57:02.762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40A28-BEE4-457C-B9AC-DE1A346153A1}" type="datetimeFigureOut">
              <a:rPr lang="de-DE" smtClean="0"/>
              <a:t>01.02.2015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2380C-162E-459D-9EF9-CBE4310950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63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2380C-162E-459D-9EF9-CBE4310950D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72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01.02.2015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01.02.2015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01.02.2015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192" y="1052736"/>
            <a:ext cx="8229600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9443" y="2132856"/>
            <a:ext cx="8229600" cy="4525963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grpSp>
        <p:nvGrpSpPr>
          <p:cNvPr id="7" name="Group 13"/>
          <p:cNvGrpSpPr/>
          <p:nvPr userDrawn="1"/>
        </p:nvGrpSpPr>
        <p:grpSpPr>
          <a:xfrm>
            <a:off x="4499992" y="0"/>
            <a:ext cx="4531995" cy="1391285"/>
            <a:chOff x="0" y="0"/>
            <a:chExt cx="4532243" cy="1391478"/>
          </a:xfrm>
        </p:grpSpPr>
        <p:pic>
          <p:nvPicPr>
            <p:cNvPr id="8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58817" cy="1391478"/>
            </a:xfrm>
            <a:prstGeom prst="rect">
              <a:avLst/>
            </a:prstGeom>
          </p:spPr>
        </p:pic>
        <p:pic>
          <p:nvPicPr>
            <p:cNvPr id="9" name="Picture 25" descr="KfW - Logo - KfW Bankengruppe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61"/>
            <a:stretch/>
          </p:blipFill>
          <p:spPr bwMode="auto">
            <a:xfrm>
              <a:off x="3717235" y="775252"/>
              <a:ext cx="815008" cy="3379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01.02.2015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01.02.2015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01.02.2015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01.02.2015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01.02.2015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01.02.2015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01.02.2015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01.02.2015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799"/>
            <a:ext cx="7772400" cy="2376265"/>
          </a:xfrm>
        </p:spPr>
        <p:txBody>
          <a:bodyPr>
            <a:normAutofit fontScale="90000"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Workshop on Integrated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Resources Management (IWRM)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European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Integrating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broader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basin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368752" cy="1489720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400"/>
              </a:spcBef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Delhi, 2. – 4. </a:t>
            </a:r>
            <a:r>
              <a:rPr lang="de-DE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  <a:p>
            <a:pPr>
              <a:spcBef>
                <a:spcPts val="400"/>
              </a:spcBef>
            </a:pP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Fritz Holzwarth</a:t>
            </a:r>
          </a:p>
          <a:p>
            <a:pPr>
              <a:spcBef>
                <a:spcPts val="400"/>
              </a:spcBef>
            </a:pP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Former German </a:t>
            </a:r>
            <a:r>
              <a:rPr lang="de-DE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Marine </a:t>
            </a:r>
            <a:r>
              <a:rPr lang="de-DE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endParaRPr lang="de-DE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data:image/jpeg;base64,/9j/4AAQSkZJRgABAQAAAQABAAD/2wCEAAkGBxQTEhUUEhQUFRUUFRQUFBQUFBQUFBQUFBQWFhQUFBUYHCggGBolHBQUITEhJSkrLi4uFx8zODMsNygtLiwBCgoKDg0OFBAQGiwkHBwsLCwsLCwsLCwsLCwsLCwsLCwsLCwsLCwsLCwsLCwsLCwsLCwsLCwsLCwsLCwsLCw3LP/AABEIAK4BIgMBIgACEQEDEQH/xAAcAAACAgMBAQAAAAAAAAAAAAACAwQFAAEGBwj/xABFEAACAgEBBAYECggFBAMAAAABAgADEQQFEiExBhNBUWFxIjKB0RQWI0JDgpGhorEHUlNicpLB8BUzY5PCstLh8SQ0VP/EABoBAAMBAQEBAAAAAAAAAAAAAAABAgMFBAb/xAAmEQEBAAIABgICAgMAAAAAAAAAAQIRAxIhMUFRBBMUUkKRBWHB/9oADAMBAAIRAxEAPwDg2THOa6odwktliWXHlOVMn0/JEZqIo1ycYDJKmSbjEIMRJFWpImNXFMkrpRNxYJqAYZlUDH1XETO4emuPE9prDPOJNXdDqtBmyJHZtNZFFSJkbmCVj2fKDEA1xmJkNjWyWqijVJeYD1xzKi4SoprmARxgkS9o5CnrEQ1eJJM1KlZ5YSowaNSyaeuLIxK6VG7imJdGizMgKYatJuLSZ1MNSmJfS90EWRq2xdYreN7oz6fwijUZYiybIBlc9ReHjeyqmxYZYtQDEtpBHzxneHZ2ITUmOGoB5iKbSkRZqMepU7yiZwPbNGuQxkQ1uMOUc08xJAm92LXU98MODFo+lZuzJvHiJkWxpO093YY1lkSyvtEOnUdhmNnmLxy8VtkxBJkqKcYilVcSd2AVjg4hEAytjSGyQN2SnWKZZUqdBQ4j67++JEWYa2qXlT+cyRa7cSSjgzO46b4ZytwcQpomS00HE2ILOIPWiPVLcjHWLxG7wgkSj6Upkgx5iyscqLiXBKwyJoy5WNhLVwQY+CVlbRyhzMDTRXEAxpvQ4PCDxAaErQ0XMkZJm2tA5cTEMxi9090XKdz12SfhHfC61TzkFmghyJXIz+2xYFQYJoEiC2MW7xhy0/sxpp08HqDMF5hjURdT5sKDqzNRvwiZFqjeHtMwYmxJNgsfDMxlacsJquxzj8yM+nM2EIjsglsG9MUQRHhszZAMW162QLJphGlIG74xjRJEF8DnHFYtgMRloreE2DCRM8gT5AmPXRWHlW5+qZSNyd6QLzNHUSV/hVp+jb24H5mHVsS4nhX+JffDk/0X34z+U/tABJhCsy/0nRLUv2Ivm3uzLbT9AnPr3KPBVJ+8kR/Xne0TflcCd8nGCuGqT0CroTQvrGx/Ngo/CM/fJVHRrSqf8rP8TO33FsSvozRf8lwJ2lrzciCZ61VsDTH6Gkjv6sSLrOiGlccEKHvrYj8JyPulfjZezx/yvCvSyvLSsApO8v6A/s7z5OmfvBH5Svt6D6kHgam+sw/NZN4XEnhtPl/Gy/l/xyRSYFnS2dD9SOyv/cH9RFfFLVfqL/uJ74uTP0Pv4H7z+3P7kA1CdI3RPUYHCsHtzYv2cM/2ZnxTu/WpH1mP/GOYZ+kX5HA/aOa6qD1M6c9FbP2lX4/+2Z8Vn/XU+Suf6SuXP0zvyOB+zl+rMJUM6RujD/rfgb3Qfi23bYParQ5cvSfyOB+ygI7+PsimqycnhOqq6JlvplH1Wj/ib2b7MfBMD7STmOYZIz+VwfbiWpgbs7xOho7d72kD8hGjokg7AfMtNJhk82XyeH4ef4mbs7z4voD/AJan7/zhLs1RyrX+UR8tTfk4+nA7n95mTv8A4H+4P5ZqHJU/lT0u9H0Poccb3z4FcfeI279H6cxe+PFVMsdRsVl4oTDq2nZWpWxSe5h/WX9XD8x5PzOPvpkqV/R8p53tj+Ae+Y/6O1/aufYBL3S7cQ8DLajUq3Ixzg8O+FX5nHv8nEjoFWOdj/d7o+voVQOe+fre6dtwPOLagGV9OHovyuNf5Vy9fRTSj6PPmze+Sa+jemxwpT2jP5y6NGIgggx8mM8JvG4l75X+1Tb0eoH0NfsRfdFJs2tfo18t1fdOhXBkbUabtEVwnhP2ZXvUFNHWfVwPCY+zh+qILIQciUPTXpS+loAr/wA2wlUJwd0Aek+DzIyAPEiKSFtG6W7Uo0i4I3rWHoVg4P8AEx+av9ieeaejV62wspOAQC28UrrJ5AY7fLJ4y/6J9E31jvdqus3SFdGY/wCezZ9Zjx3cAcuwjBE7rSbOpFLrp0Wrf3gwUAFLAN05x85SB9ketHtwOn2Fq6ly2ptrfe3Rh2dOeFJye3y7ZY6fbO0NOR1gTUr+6d2zhzxwGfLEvtdrw+iNxGN0K7j9V6rBvr7GUj2TW1NMpv06jgWa1+HaEqI/N1khM2L0uqv9Dilg512Dccew8/ZLsahT3ThNVs8W3WIV3lqVAWHAixst6JHFSF3TkfrRmh2g6FwC1iIQvH184BYA/PxkePA8SYtnp21TgHHZJCt9k5zR7UV+R4jmORHmDxHtlpVqQY5RVljumERNV0kTSUSkNSDAOmEfjBmYgWkcaZe4Te6o7B9ka8Sxi0GiB3CLceMIiZiAR2qPfI1lffLHMXYsWhtXFMerw8odWs3eBEkPSImyiIbSU1AM1YJBFfGSlaPYRmTjCFfhCeEvKFhFbo7hMjdzzmQPSxr213iN/wAQqf1hI3+GLBbZA7CZXVj0au2bS/qkSE2htrOa2yO7/wASSdkv81uXhA3rF5gybFwzSbfZTiwES902uRx6JE5x7FYYcSI2mK8amPl/fOEysVp3G9BesGcrotvMvCwe2X+l2gjjKmXMpRobVEcoStG70EgRjSLfQDxnj36QGbU69dPSN9qx1YAOM2MN9xnsAAXj2YM9V6SbUXS6ey5uO6PRH6zngi+049mZ5v8Ao02VZdfZqbE3kIsHWlsHrmKlioHHOCePZmTonYva2nUNulqgBvKuS1YA5oBxZR3c+7PKQtobQWh01aENp7t1dQVOVGeFeoHlwVvDd7pY64aijLKvwivtTgt6j90+rZ5HdPiZx2q11fyj6P5St94avZ7gpZx4PZUh4hu8DIPOLRm7XtFa7S0+RuvUdXV4rYPlMeG+M/WMx9tKL+uY5TT6BX587LyhC+ZAUe2Umjo3hWC+8gSymuw/P0t4NYVu56rXXI7N8dmIvqFdc+urfBi6rxLrRpqlSkY7Xut3cfuMfmw0F/pNTYlVdCYOs1e9fYeYqFhy1jDuVcKB3iT7lrrC6ehd+0DkD6uedl79mSSe8k8JzOz9VbvW7tiLZY2dXrWx1dIHKikngSP/AFyzL3Y+0KlU1aCmzUHPp3H0EZ+1rLn4sfIHwk2BX9IdhXBA9WWvUgl0O4SvHKgZ9UcMKfHmScr6I9KGs+Tt4uBkNy3gOeR2MJ2FOjtbjc4H+nVlVHm59JvMbo8J5VqyateW3DVi/O6exGbBPkQSfbDW4cr1vS67PbLWjUZnNWaVk4/lHafVESZdHqOpDZmjK3TayWFdmZrLsCIzEvXH4mjxjLSI01mMsQxJiDc0ZswC8QbxBYTW/MJgRTTAZjzBEAWiZXDMWOcYHNzJuI9LcGMVoO5N4mjAdB4mbKg5Bi6ieOeUj2agqfSHDsMfhcDqtnDnK+zSleUuaNap4Ew7KFblIuPpTm76Q3OQGqZDlTjynR6nRESEdP3zOxUpOj26y8H4+MvNNtNH5Gc9foAeUh26Zl4jI8RDmsGo43pTtezW63qGfcqS9qqxglVIY1mwgcWY4P244cTPTdl7Ir0+nSk7/oDHWVh62Y5JLHq2Jzx7Zwi7NarVrqqiA28S6EcG3wVcqew8SeI5ztKNoUOpa2y1d0EsWuesADiSQhUD7JpMoNIu07+rPobTWonlXqlpI8hkI/3mcTtvUG1wbn2bcy8Vuo1XUWjHL0ySM+YM7rfstUnTretfMPfcqBhjO8EtSxgP4gJyLM7MzKxsUZy9JVkAB4k3Jpa1H88ZOV6Q6okhA28CA7ENW2+xyoZ2qO67ADG9hSe3OAZXaDUGtwwOOODxIBU8GBII7Ce0c+YnSbU0HwncdHy5xX6TM4dix3VD7z5biSQGcBcklMAGJs/Ym6Vd3Q8aygDMF3rQzUl3GCisUcBh6rbpPCAS7at91xUl27wQW6vSpSg7koqfAH1jntzOv0VO0SAP/hUpjgEWx8DwAYLOVTTNczEULqtw4upcCrW1dhG/Xu9aM59LBPYQJf8AR7ZWityNLbqdPYvr09a6WIe3erbIPnxEmwL6rRX4+U1HH/TpRP8Ar3p5h0wvWzWNuMz7u7WzMACXQ7rcgBwPDl2T1WrZ1yD/AOyXH+tWhOPOvc++eXbX+X2nhd1g19SZT1TjcDEfY0UgetSLfogeI4GTcTJIUh3kPGWGk10kOoPA4ldqdDjih9kOyt7X9N4MdOX02uIODwMutNq8y8chpMMU6xgaZKJEYxRkuyqIKREDImGHiCYAs8uUDMaDFMYhG1MBhxm8wmEUFbBmQMzIw6HEzIAgb0Lqt7ymk61kjm4seA4SWdIGHpROpvrQYPEnsB4mQatpEeix3T2BuHD2wt8KiRfsntUyH1Nq8jLKjWhodq55SLPSoiUa35tg9sZbpweKmZZpw3AyOKXXlyiMFlEQy4k3ruxhxi7FBHCTYar1Wz1blwMptobOI7AR9vLwnS1njun2RN9fpRaG3LazUWOgqdiayymxRzsQcTWSOQJxnvGR2ya1qaq9KrRu6WmtWFOMV22liAGHIqgUej3sJP1Ozw3gZV6nZ5HZw8IbsPpVfq9Lv6O/XfS3HqdKi8BTRZaKVVAORZSST4+cfrujATU1aZ2PVanR/B8912m3XV+7PDOP4pX6lL0rNdZD15VlrckMrI4sXdftG8BwP2y6s6U12tQ1gaq2i4Pu2DdJVlauwKeTYVy3A/NlzItFaDYtlnJhTtHSbqmziU1NWMVtYPnKyruluYKmX1NFGtHy9XV6irAdclbqm7GrsXBKHjhgcH2ESx1KLYUtrI6yvO6eHpocb9ZPccA+BAPnzu3emmiSxMF2sUH5SkK3V99dmWG8CeajOCM8CAZXcVN2uW0+ntNz9dUK2BJwtuCMBSRgNnOMjB8555+jLZxs1e+RkUIWz2b7DcX7i59kV0p2420dQvUV24CrWtQJbebeJLbo4A5I/lE9K6IdHvgmnCHHWP6dpHH0j80HuA4fae2KktDwiXuEk7pHjI12m7Rw8JGjJa3wgFu+CwImi0RkanTBuXORa7mQ4PKWMCysMOMBtK0evBlilgM5WyoocjiJN0W0O+OZa7ir+A6RdN4McDNO5IzLEtJrCIsWFJHimWOKxbxUBzCVovemGQZmJkV1syVsIOs/SDQnBAX8h/Uzntd+kK9uFahR9p+ycK93dABJ7Ybrx3LJd6vbmockta4zzwd38pAW52JO8x8cnMjKpPKTNMMZEVrLLKxKq21qax6N1gHZ6RP3GSB0v1g4fCLPw+6QCk11fhDaJxasD0t1n/6LPw+6Z8a9Z+3t+0e6V4QDumD2Q2Ptqx+Nes/bv+H3QvjPq+fXPn6vulYBNxbTeLl7WK9LNWCPlm9oT3ScnTnVDgTW38SD/jic1ZN7ggr7cvddMOnN/alR+q4/5Q/j2/bUn8zCco1UDciVONl7dW/TAN61A8w+D/0xTdIajwKOB9Vh+c5ndglYl4/Iznle7Q1WnuCg2OhUMFIDDAbG8uBwwcDhF9Hdj6c3A32pZWOIRTulj+/2geA5ykZIpkMcrbH5G+73/Z2op3QtYVVAwFUBQB4ASxUifPuz9tXUn0HOO4nIncbA6fg4W4bvjzH/AIlTL22x4uNekPX3QN2RdFtJbVDId4HtGCJLNw7TKi0W+kGRGoEtfRPbE20A8iIrDVFmn7jElSJY26ZhyxIllT90gyN7POQtRp8cV+yTXqaKKnugC9HriOBl5ptUDKC7T54gcYunUshhLYLHWZmjK/R63eHOTQ01l2mwuxTEOkmGA6RFpA3TMZTJJSLfHeJNCJgzI7AmQVp4kiZktaoscIYticzK29h5Ai0shNxEWognXswWTTaiAwMHcgcxg9+YDFk4gNZBXLs/r8Ry2gyBmEDAsuHEphBBmq7s8DHgwZZbgcwCI7M1EjaORNAyQVinrguZbBBIhlZqJWyysDGI8wDGqZCo1BB9ElT4Ej8pOTaVw5W2DysYf1lYyzK7cRnZvstv8b1H7a3/AHGP9ZITpNqh9M/4T+YlWtgM3uw2jnyi9o6ZatfpA38Sr/TElL091HatZ9jD+s5VlPZF5Ig1x4mXt2C9P7O2pD9YiSa+nyn1qD9VwfzAnDwd2C5xs/b0BOm2nPNLV9ikfnCbpJpH4F2U+KN+YE87KzW7Bc42T0rTa5M5qsV/Ij7xzEv9Br97tGe6eLDI4iXGy+kllZG/6YHf6w9vb7YduzacaXu9iDwlM5zYW3arx6J9LtTPpfZLwOe6XKvp3h7ViR7dPGb5hIe+FJA6mZLDhMi0p4ZiYBNibkuY2IuowuUBecBIdM4QS8yCWEQWSHMMBKQUgkR7CLIguZFETS2EcozE0Ugrc8mpqe+OFgMglJoEiJF4cvZY4miJDS6OW+JneHYbNFZgsm4J6wpq4BWSJoiNUyRsQLBJRSCUguZIQJEkVaiAF7DBeuNrdZd0xWBmmWQ1ciPr1EEXh2dmyvdNFzGAgzCIFL7K6yb3pjV90WRBfQZMU03maYQVOjddhUggkEciDgjyM6DRdLNUgwLN4fvgN9/Oc8IOcRqm/DtaOnd45rU3sYf8o74+2/s6/tb3zjEsBh4ECueU8ut+Pd37Or8Xvm5yOJkex9mXsc0TMZpoGSxEhgHnCmieMAKZNAzMwSLMyamQDDBIhTBAFlZrEYwgrzgqUAE0VhkzCIhsk1wSpj5hgqZUgOYxbZhWAUjV0qSl/fGAyBDWwiJF4U8JwmjE13Rm9EyuNgNzMFljQJhjPaKyxTJJjJFssbXHNHWwiSK7otliykF6mSYcHlAIkZbCJJrtzBFxsAVgFZIKxZEDmRU3iHmagraOwIjqrczbDMjuuI+65q9EzemSJ1pmRaL66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5189" cy="16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624402" cy="16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Thank you for your attention !</a:t>
            </a: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i-IN" sz="6000">
                <a:solidFill>
                  <a:schemeClr val="tx1"/>
                </a:solidFill>
              </a:rPr>
              <a:t>धन्यवाद ! </a:t>
            </a:r>
            <a:endParaRPr lang="de-DE" sz="6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1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1052513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The River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system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0" y="21336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de-DE" dirty="0"/>
          </a:p>
          <a:p>
            <a:r>
              <a:rPr lang="de-DE" dirty="0" err="1" smtClean="0"/>
              <a:t>quantity</a:t>
            </a:r>
            <a:r>
              <a:rPr lang="de-DE" dirty="0" smtClean="0"/>
              <a:t>/</a:t>
            </a:r>
            <a:r>
              <a:rPr lang="de-DE" dirty="0" err="1" smtClean="0"/>
              <a:t>quality</a:t>
            </a:r>
            <a:r>
              <a:rPr lang="de-DE" dirty="0" smtClean="0"/>
              <a:t>/</a:t>
            </a:r>
            <a:r>
              <a:rPr lang="de-DE" dirty="0" err="1" smtClean="0"/>
              <a:t>hydromorphology</a:t>
            </a:r>
            <a:r>
              <a:rPr lang="de-DE" dirty="0" smtClean="0"/>
              <a:t>/</a:t>
            </a:r>
            <a:r>
              <a:rPr lang="de-DE" dirty="0" err="1" smtClean="0"/>
              <a:t>ground-water</a:t>
            </a:r>
            <a:r>
              <a:rPr lang="de-DE" dirty="0" smtClean="0"/>
              <a:t>/</a:t>
            </a:r>
            <a:r>
              <a:rPr lang="de-DE" dirty="0" err="1" smtClean="0"/>
              <a:t>biodiversity</a:t>
            </a:r>
            <a:r>
              <a:rPr lang="de-DE" dirty="0" smtClean="0"/>
              <a:t>/</a:t>
            </a:r>
            <a:r>
              <a:rPr lang="de-DE" dirty="0" err="1" smtClean="0"/>
              <a:t>infrastructure</a:t>
            </a:r>
            <a:r>
              <a:rPr lang="de-DE" dirty="0" smtClean="0"/>
              <a:t>/</a:t>
            </a:r>
            <a:r>
              <a:rPr lang="de-DE" dirty="0" err="1" smtClean="0"/>
              <a:t>sediment</a:t>
            </a:r>
            <a:r>
              <a:rPr lang="de-DE" dirty="0" smtClean="0"/>
              <a:t> </a:t>
            </a:r>
            <a:r>
              <a:rPr lang="de-DE" dirty="0" err="1" smtClean="0"/>
              <a:t>pollution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………</a:t>
            </a:r>
          </a:p>
          <a:p>
            <a:r>
              <a:rPr lang="de-DE" dirty="0" smtClean="0"/>
              <a:t>Point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departure</a:t>
            </a:r>
            <a:r>
              <a:rPr lang="de-DE" dirty="0" smtClean="0"/>
              <a:t>/Baseline/</a:t>
            </a:r>
            <a:r>
              <a:rPr lang="de-DE" dirty="0" err="1" smtClean="0"/>
              <a:t>realistic</a:t>
            </a:r>
            <a:r>
              <a:rPr lang="de-DE" dirty="0" smtClean="0"/>
              <a:t> </a:t>
            </a:r>
            <a:r>
              <a:rPr lang="de-DE" dirty="0" err="1" smtClean="0"/>
              <a:t>timeframe</a:t>
            </a:r>
            <a:endParaRPr lang="de-DE" dirty="0" smtClean="0"/>
          </a:p>
          <a:p>
            <a:r>
              <a:rPr lang="de-DE" dirty="0" err="1" smtClean="0"/>
              <a:t>Identify</a:t>
            </a:r>
            <a:r>
              <a:rPr lang="de-DE" dirty="0" smtClean="0"/>
              <a:t> </a:t>
            </a:r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pressures</a:t>
            </a:r>
            <a:endParaRPr lang="de-DE" dirty="0" smtClean="0"/>
          </a:p>
          <a:p>
            <a:pPr lvl="1"/>
            <a:r>
              <a:rPr lang="de-DE" dirty="0" err="1" smtClean="0"/>
              <a:t>Municipal</a:t>
            </a:r>
            <a:r>
              <a:rPr lang="de-DE" dirty="0" smtClean="0"/>
              <a:t> </a:t>
            </a:r>
            <a:r>
              <a:rPr lang="de-DE" dirty="0" err="1" smtClean="0"/>
              <a:t>discharges</a:t>
            </a:r>
            <a:endParaRPr lang="de-DE" dirty="0" smtClean="0"/>
          </a:p>
          <a:p>
            <a:pPr lvl="1"/>
            <a:r>
              <a:rPr lang="de-DE" dirty="0" smtClean="0"/>
              <a:t>Industrial </a:t>
            </a:r>
            <a:r>
              <a:rPr lang="de-DE" dirty="0" err="1" smtClean="0"/>
              <a:t>discharges</a:t>
            </a:r>
            <a:endParaRPr lang="de-DE" dirty="0"/>
          </a:p>
          <a:p>
            <a:pPr lvl="1"/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balance</a:t>
            </a:r>
            <a:r>
              <a:rPr lang="de-DE" dirty="0" smtClean="0"/>
              <a:t>/</a:t>
            </a:r>
            <a:r>
              <a:rPr lang="de-DE" dirty="0" err="1" smtClean="0"/>
              <a:t>Abstraction</a:t>
            </a:r>
            <a:endParaRPr lang="de-DE" dirty="0" smtClean="0"/>
          </a:p>
          <a:p>
            <a:pPr lvl="1"/>
            <a:r>
              <a:rPr lang="de-DE" dirty="0" err="1" smtClean="0"/>
              <a:t>Hydromorphology</a:t>
            </a:r>
            <a:endParaRPr lang="de-DE" dirty="0" smtClean="0"/>
          </a:p>
          <a:p>
            <a:pPr lvl="1"/>
            <a:r>
              <a:rPr lang="de-DE" dirty="0" smtClean="0"/>
              <a:t>Environmental/Residual Flow</a:t>
            </a:r>
          </a:p>
          <a:p>
            <a:endParaRPr lang="de-DE" dirty="0" smtClean="0"/>
          </a:p>
          <a:p>
            <a:r>
              <a:rPr lang="de-DE" dirty="0" smtClean="0"/>
              <a:t>Setting </a:t>
            </a:r>
            <a:r>
              <a:rPr lang="de-DE" dirty="0" err="1" smtClean="0"/>
              <a:t>priorities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measures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investments</a:t>
            </a:r>
            <a:endParaRPr lang="de-DE" dirty="0" smtClean="0"/>
          </a:p>
          <a:p>
            <a:r>
              <a:rPr lang="de-DE" dirty="0" smtClean="0"/>
              <a:t>Emission </a:t>
            </a:r>
            <a:r>
              <a:rPr lang="de-DE" dirty="0" err="1" smtClean="0"/>
              <a:t>limit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/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standards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6148" name="Picture 4" descr="C:\Users\Alfred Eberhardt\AppData\Local\Microsoft\Windows\Temporary Internet Files\Content.IE5\6MC9Z0V0\280px-Varanasigang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675" y="4725144"/>
            <a:ext cx="3012325" cy="197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xQSEhUUEhQUFRQVFA8UFBUUFRAPEBUQFBQWFhQUFBQYHCggGBolHRQUITEhJSkrLi4uFx8zODMsNygtLisBCgoKDg0OFxAQFywcHBwsLCwsLCwsLCwsLCwsLCwsLSwsLCwsLCwsLSwtLCwsLCwsLCwsLCwsLCwsLCwsLCwsLP/AABEIAK4BIgMBEQACEQEDEQH/xAAbAAACAgMBAAAAAAAAAAAAAAADBAIFAAEGB//EADoQAAIBAwIEBAQFAgQHAQAAAAECAAMEERIhBTFBUQYTYXEiMoGRBxRCUqFysSOSwdEXM2OCouHwFf/EABsBAAMBAQEBAQAAAAAAAAAAAAABAgMEBQYH/8QAMhEAAgIBAwMDAgQGAgMAAAAAAAECEQMEEiEFMUETUWEicQYUkdEyUoGhseEz8BUjQv/aAAwDAQACEQMRAD8A4TgPEsfC3I7ET6OLtfJi0OXtqUOtOR3GJa5JFq1utUZGzdR39pMo2NMo7i1Kmc0sddi0waVCJKk0Mbo3eOs1jkJaLK14iR1mqkmTRbWNNHOpm+kpiLkVUAwCAPSRTATuuKImy7nvHXuBS3N01Q9ZQzVC0ydxCgLGpdCmulBg9T1ioCup2rOcneFAWNGx08xCxFmqBVx95Iyuq4rVUohguttCk/KGOy59CcD6zDU5vQxSyVdctfHkqEdzor7jgdWlVNOqhVh9QR+5T1ENNqMWoh6mN2v+9xzi4umdFwvwqVoPcMNFNVzqPz1GOyqg7ZI3mGXX44Z44IfVNv8AT3v9gUG1b7HL1W/xGM9EgFRshqLOc9h/vJUObCxuooIxKEL06PQxgZUowAjiAwb4HM/7xN0CEq97+3b1mMspaQhVrEznlOx0CJmLkMjJ7jNGKqAjEMctLbO55TpxYvLIbHlTqdgJ1USIXlfUduU5cs74KSFxMkrKCaZpQh2vTKNkTrktrtEdzouD34ddD8j/ABNE77EtUZe2hQ5XlKTsRBgtUYbZu/f3iaGmU19YFTymMsZSYgyYmLi0USR4KQDNG6ImqyCosKXED3mqkTQ9btTb5pViLWhRp9MRciHLexLkhFLEAtgbnSOZA6zLJljjVydIpKwDW6/tMuxDNCkzHCJnAJ2HJQNyew9ZE5xgrk6BK+wpVr43mtCBVn1DK79x1EOwxSy4bUeouM6tSlQN21A5GAJjm2bJb3UadlRu+D3U2SVaaedTUnCsQwBKvgEjPvPzmGaennJYZ0uVa8o7mt3cp/HtpVqWumiuoAgso2Yqo20jrjt6T0ui6jFi1G7K6b4T+fkzyxbjweOClgnPPrPu4viziNMsYE+H2gqVURm0K7BdeNQUnZSR2zjMw1OWWLFKcY7mua9/cqKTdFnxrwlc2x+NdSZADpllPbPUH3nHpOrabUr6ZU/Z8MuWKSLij4eW1tKtzd4LKh8ulzAdvhU1O5yR8M83L1lajUw02nfDfMvhd6+Pk1WBxi5SPO7riR5LtPelkMEisq1ieZmEptlUBJmTYyJkMDUQzDG+ANSe4DlnaZ3PLrOnHi8slssFTOw5CddE2K31foJhlyUqQ0iunJ3ZYRFmsUInmWB0HErfO87WrMkypouUaZJ0ymjqeG3gqLpaa/YgXvLQodpV2BBKwYaX+hiaATveHY3G4kONlJlVVoYmEoFWBmfKGTV5SkAdK5EtTFQ3RvyOstZBUXnh7xGaFenUycK6lv6Ds38Ezn1mJZ8M8fuuPv4HHhpnrXFeC0rkh0bQxwSygFXU75I7+s+L0fW82muE1uS8PujslgUuRTxTc0rOz8ukoBqkIT+pl5uSeu231nZ0vPl1+s35XahzXhexGWKhHg87qX1M8xPslZxirPSzsxH0lWFHS8F8X0rVcUqKasYZ2LNUb3PQegnj6vpj1Ury5XXsqSNY5FHsjsPCXi/821RWCqyhWULndDseZ6HH3nznV+mx0ShKDbT737nRim52c7x38QqqV6qU/L0I7ICVLElTgnOe4M9PRdDwZdPCeW90lff3M55WpNI5PjPiYXDanSnq6siimW/qwd57ul00NNHbCTa9m7MZNy5ZUPxIdFE6txNAqd69RglMEsxwqqNyfSYZs8McHKbpIqMG3SPZLHiNQUaYqkGoEQPg5BcDc5n5fqXF5pvH/Dbr7HtQxOlZReNLSrd2/l02AOtXIbYMFzhc9N8H6Ts6Vqselz+pkVqq+xObC5wqJ5DfWr0nKVFKsOYPbuO49Z91jzQyx3wdo8qUXF01QqY2I1EBExUM1mKwNc5PMgH7KyzueU68WIhssMZ2HKdKJBXlcKMDn1kTnSGkU7NkzhlK2WSRZUYgGImvZADzJA7GoARPQMSivrfBmc0UmDtLgqYouhtWdRZXi1F0t9DL+xAlxCyKHI3EtOwMtLnoeUKA1d2IYZWQ0NMpq9tiZyiVYqUmTiVZgWKgJAQpgdF4W4dbOdd1cU0UHalqIdsfvONl9tz6Ty+o6nVQWzTY3J/zeF9vk2wwg+Zs9Z4TxOjUGmhVpuECjTTYHSvJdug2xPiNRp8+N7s0Wt3lruz0Iyg+IsX8QXVo48m6qUgcZAZglRc8mU8xOnp8dbjfq6aLf2XD+CMnp1UjzDj9lTpHNC5pVkJ2Ab/FX+oYwR6j7T7jRavNlVZcThL+zPPyY4x/hdlMahnfbMzXmmIB/gPGmta61V3wGBHdWBGPvg/Sceu0q1WF4n8P9C8c9krKx67Ekk5JJJ9SdyZ0r6UkvBIMuYWwIEybYF1wXxGbVcUqNPWfmqMXZz6bYwPQTytX0z81K8mR14S7HRiz+muEdX4Q8V1Lms1KqEGV1JpBG6/MDknOxz9DPB6p0mGmxLJjbfPNnXp9S8kmpFN4q8UXAuKlOjV0Ih0fCqElh8xyQeuR9J6HTek4JYIzyxuT5/Yyz6mam1F0jmb7iNatjzqrPjcasbe2BPYw6TDh/wCOO05ZZJT/AInYkRN6IIEyGwIZkNjMC5jUGwLKxss7nlOvHiohsfJzsvKdCRIO5rBBgc5MpUCRS1amTOKc7ZoaVZMYgHVZulQjTGJjBZmYHZo09IxF7ujmICkr08GZyVF2FtLjSY4sGjorK9DjS24MsgX4hY6DleUaYAaFwRGA2UWpz2MkBCvwticKpOxOwJOAMk7TObilbdFx5KupbkSJQHYLGJn2GbDQsC48J8XNrcpU/QToqD/psRk/Q4P0nD1PSLVaeUPK5X3X7mmKeySZLxZe+deVnByuvSp5jSgCjH2z9YdKw+jpMcWqdW/6hnlumyrzPRMjBGBqAGGAEDEBGIZoxARMQB+G3rUKqVU+ZG1DsdsEH0IJnNqcEc+KWOXZlwk4y3IWqVCSSTkkkk9yTkmaxSikl4JbvkEzxNgN8O4XUuA/lAMyBSUzhypzuvQ8uU4tRrceBx9ThS8/Pya48Msie3wAsuHVa1UUaaMahOCpBUr3L5+UD1jzanFjx+pKX0/5+wo45SltS5LXxLwNbV6dEHVU8sPVbpqY/CqjoAFP3mPTM8tXGWVqo3UV9i88FjqK7+QFpYgDLT24Y6OZsa3bYDabUSRuKwpjA59TJlKgSKW4q5M4sk7ZaQNVkJDD00m0YiNsY2wBMZDGRkgdhQM9IxJsuRACtvbeS1Y0yrIwZk+Cxi3rkGUpCaL+zvQww24mhBC6seq8jKAUp1CsQF3wLiPlVqdTojqT/Tn4v4zObV4fWwzx+6/uVB07O78T+AadwfMttKMxBZTtTIP6lxyPpynymg65LCvTz3JL9fsdU8V8opfEnhejYWL6RrrVdNM1GG+Du4QfpGAfWVpdbm6hrYr+HHDmvt7lOMYQfuzy+rbkT6lwOUCciRyhmCpCwJ+ZK3IRsGOwMgBhgBExARIiGaMQESYgBs0ljBlpFgQJkNgdT+G9Cq14ppqSgVlqn9KqRtk98gbTxOuPGtK97p+Pk69I2p2ux7XZcLGdWkZIAJwMkDkCZ8Vc5LbfB3TyKziPGfhGv59S4VPNVsY0fEyqqgAFefTpmfd9E6jpceCGCUtsl79m/ueXnhKUnI4dqLE/FtjnnbE+nTTVo5QN1dBRhfvJlOhpFNWq5nLObZdAlWZqIw9OnNoxEEbaU+AAsZm2MgZAEYAdTZVNsT0TEcB2jAHUTMAKm8t8SJIpMR5TIoZt6xEuMhF1Y3/Q8pZNDVe0DjK/aOxHQeG6PDqZBrvUZ9vhqIy0gfZc5+pngdRn1SVrDBJe6ds6Max92z07h1/SrJqouroPhyvIEdMdOk+K1GLLhntypqXfk64tNcCHiHhtG7TQzqHXVpOobMeYZc+g9Z39O1mbST3qDcX34/wyMkVJUeUcc8PNQfS4AJzpIOVYd1PWfdaXV4tTDdB/08o4pRcXyUNzw/E6HGxWIVbTEzeMdi7USJm4MqyGDFTQGa4WBMVI9wGa47AiXibAGWkNgRLRWMgTJbA0BFTYDFra6mGoHGRnTjVjrjO2ZXpTa+mr+QteT07gvimla0glK1CKOhqZYt1ZsLuZ4WX8OZdRk9TNmt/COhapJVFHcUfEitYNdKACFYaeYFbOkL7ZIPtPG/8AFyjrlpfF9/j3L9ROG485vvFN03/MuHA7JimP/EAz7HF0fRY+2NP78/5OR5ZvycpxLiZckkkk8ySSSfUnnO36YKoqkR3KarUzMZSsogqyVEYwlOaqIicvsAJzM5MARmbGRMQGQA6C2fE9EyLGnUzGIIRAAFalmIZT3dvgzOUSkxWQMNSq4lJiotbG/I6y07JouAy1R2MOwF/4R41+TW4V+qeZTHeqPhC/XI/yzwOtdNeryYZR96f27m+HJtTs5hrokktuSSSe5JyTPehijCKilwuDByb5NipmUopdgs21TvvGIBUpqfQwoBWtYnpv7SWh2I1Lb0k7R2LPQkOBVgjTkuNACbPaZuxkdBi2sDflGPYwsktsT0jWNhYenYk9JaxCsfocKxu2w/marHRNjqU8bIPrNEqFZs0gPmMQBX48yUWoIfgZ0c/1KCNvuPsJyzwQeZZv/pJr9S03tooLm7LS5TBISY5mTtjMSnmCjYDdO2m0YUKzbjEb4AXd5nKQwDNMmxkC0zcgoiXkuYzWTJ+oC+80dJ6u4yoYo140xUWFGpmMQRljAWuKOYhlVc2+JEojsVxMyiaPGmA5bXREtMmi4t+IBtm/9xiC1KAIyN/aUIWAIMYEhUgBmxgBFlI5RADLnqAYAQKqeawoDXkUz3iodmfkqZhtQWTHDk7w2oLCLw5YUFkvyiiFCDUaSgZ2BgAGrXQepgAnWv8Att7RORVFfWuSZDkOhZiTIYyIpE9JO1gHpWRPPaWsYWONbCn8wwdtiMHcZG0qLi1aFyJ1rntJlMKE6taYyyFULtUmEpjogTM9zYzYXMai2AxSt+86IYvclsn8M0uIDVS3ZZptaFZAPiK6Abt7uaKRNFlQuszRMVDGuAgdWkCIDKyvbSZRGmOeHeBfm3eiG0VtBeln/lsV+ZG7ZByD6GeV1HWPRqOVq4XUvdX2Ztigp2vInW4XWp1vIam4q5wEwSx7Fe49Zvj1mGeL1lNbPclwknVclnx3grWa0hUb/FqB2ZRuqKCABnqefptMdB1GOslN419MaV+7KyYtiV92JUL0iemmY0WdG9DfNKskI1BW5GOwAPQZY7AiXMAMDQAzaAG9AgBipADcAJB4AaavEBA1wef8QAXdUPUwoYF6SdzFQWD8tPUxbUOzaqvRTCkHJ3/D/C9C9tlrUCKFUDTUX5qXmLzOOa52O3flPl8/V82g1DxZluh3T80/80dMcKyRuPcL4d8JpRbzLvSxUnSgOqmMfrbv7Ti6l+IXlXp6W1fd+fsjbDpPMjzDjvFjcV6tXPzu7D+kn4f4xPosC9HDDH/KkcsuZNlU9SN5BUCLTJybKNhY1FsAtOjmbRxk2OUqAG5nTGFE2Cua/QSMmSuw0hPJnL9RR3VWiGHxb9mH+s9YwKq84cRy5SHGykytekRMnGh2YlYiCk0Oh2je+s0UyaHqd0JdiD5VoxF14O4PWa6p1KKnFN1LsdkCcmBbuVJ2ni9bzYI6WePK+ZLheb8f3N8CluTR6zUtFLBio1AEBsDUAeYB7bT82uSW2+PY9JPyeS/irY1RcioynytCIj81yMkgnocnkZ9x+GsmL8s4KX12215OPVW5X4OGzifSHMGpVsSkxNDdK8MrcKh2lxCOxUHFyjcxGIiVU8jGBE0PUfeAGeQ0AM0GMDegwA15JiAxrYwAGbXuRAATUlHNhCwF6lSmO5+wkuSHQs94o5D77yHkSKohRuKlVglMFmPIKN/f0HrObNq44ouU3SRcMbk6Ss9D8L2zWdNg1TU9TSWAPwKQNgvc+s+H6rrPzuRNRpR7e7PZ02l9Nc9wvFeMoqkVXVVYEYZguQRuB1POcmn085O8cbaOibhBfU6s8z4zb26nNvVyP2EMcez4/vPrNNl1MlWaFfP+jx80MS/45X8FUEzO5QbOewgpzVY6FYxRt89JrGAmx0Ugg3m6VEidzczDJkKSFUUkzCMXJlXRYCynZ6aIstOG8S2weU1jKyWi4XBG247SyRa5sVYZHPtEBUXFjiQ4FWJPQImTg0VZFapEW5oKHLS/0sCRqAIJUkgEdiRvCU3KLSdP3CuTveH/AInMihFt6KqowFVnUCeDk/D8MsnKWaTb9zdZ642noHDvESVbMXRAA0OzKDnDLkFQfcYnzObQSjq/yy5d0n9/J0Kf07jlbvx/SqKUqWupGGGU1AwI9ik9yH4Zy4pKePPTXmv9mP5lNU0ec8Wp0i5NFXWmdwrkMy+mocxPqMEcqglmacvdeTmk1fAgaU1oVmogNh4AEWsY7Cia3Me4KJi69Y9wqCLe+sLFRMcRPePcFGf/AKR7w3BQN+JHvFvHQF+IHvFvChd7095LyDoXqXRmbyDoXetMpZB0BZ5lLIVRKldOmdDsueelipPuROfJCE39Sv7lRlKPZ0Fsr11qo5ZjpZTuzHbO/P0zMsuCM8coqKVr2Lx5HGak32HfEt951dipyi/AnYgc2+p/sJPT9K8WFWuXyy9Vm9TI34RXLSnpRgc1hVSaJCGKFqTNYwE2NswQesvhC7lbc3GZz5MhSQoN5zU5MosbGh1M7cUKIbGTWE1sVFfRfBnPF0UW9le4nQpENF1Qrh/QyyST0gecYCdzZQqx2VlaymbgOxN7bExeMqwJBEzpoZcWniSolpUtd9L1EcHPIfrX2JCn7zhlpIvVx1PlJr9n/k03/Q4CKX89JZUZUGF7maLIhUYLgGPcgo0ziFoCBcSbAgXhYyOuTYETUhuA15kW4DXmxbh0RNaLeFEDVkuYUQNWS5jogXMhyYESZLkMiZF2BrEVMZJUlKArDJSm0cYrDLTmyiIItMnlKSFY1RtO80URNk69wFGBCUqCiqrV8zmnkKSFzvMO7KGLalkzfHAlserVNK4nQ3tRJWmrOb1C6DVEmsoiMp1MRRdAWFrdYm0ZEtFtbXveaJ2SOioDyjEZUogiACFa1k0OxOraSXEdiVS1mcoFWLvbkTJw9h2CKkSHFoDNRESkwM82PeBvzY94GebDeFGeZDcBovDcMzVCwNFogIxARMQGsyQNRAYBHtGSFOUoCHeGcMeu4p0wC7atKk41EAnSPXAMjNOGGG+fCXf4HGLk6RNrBkYq6lWGxVgVYHsQZ0wUZJSi7T8ifHBb2Hh2pUo1K+NNKmpJdtgzcgidzkgekxy6vHjyww95yfb2+WNQbTl4QklrO5RM7DKgWOkITu77oJnPJQ1EralTM5ZTstApn3ALSp5msIgyxpJpE6YqkSI3dXJmOSQ0hac5RbPQnoOJArUp4mMojNU3xEmA3RrzaMhND9G59ZopE0WVG5jJChwYARZAYAAe1BksaZ3114Sp39tTr08U67INe3wO6/CwYdDkHf8AvPjodSydP1E8GT6safHul8HY8ayRTXcFwbwJStUa4utNR0Vn0c6SaRn/ALzt7TLW9XyavIsGn+mMnV+Xf+C4YowW6XNHl95RLOzHmzMx92JP+s+uhhUIqK8Kv0ORyt2JvaweNCsEaEj02OyJpmLaws0VioCJBioZmDFTA1iFMDCsNoGBDHtYWSFGNY2KwiWxlrEDYzTszNFjFYdLKXsFY9w9DSqJUT5kZWX3Bzj/AO7zPNhjlxyhLtJUOMqdnt95wC3vFR6tLJwjAnKVADvpYjfHoZ+fYNXqNG5Qxz47e6+6O+cYz7orfH9ApZinSTFMMurSPhRFGRsOQzj7T0uhOMtW8mSX1VxfdtmWa9tI8eu7oLyn2rlRxpFRc3hMwnkKSFC053Jso0BEkARFmiQDNBZtFCZO7rYGBHOVISRX4zOVK2UGFKa7EI6NmBnaZilxbZkNDTKyrSxMZRLsirSUwDJUmikIco3GJakKh6hc+stMmhxKuYxHQ+HPDzXJyWWnTzuxK6j3CrnJ9+U8rqHU4aVUk5S9v3ZrjxuX2PTuFWVOhTFOl8oyeeoknmTPhdXqMmfI8mRcv4O6KSVIlxKyWvSem2dLjBwcH6SNNmlgyxyw7xCStUzybxN4WqWpyRrpnlUA29mH6TPven9TxatUuJeV+3ucWTG4/Y5x6AnpmQE2oiodkTZiG0LAtYxbB2CNlJ9MLNfkovTCzBY+kfphYQcOh6aCwqcPlqCFYdbICPagsIlJRGKyeBADcGB1fhi8sLcCpWLVa3MAUyadM+mfmb1ng9Rx6/UXjxJRh9+X/o6MeyPfud1wPxVRuy4pagUAJDAAkHIyME9p8pr9Bm0ai8lc+x1Y5KfY5rxP+IyW1Z6IpGoUwGOsKpJAJGMHvidej6Jk1GKOb1Nu7twKWaMHVHlPiLitKu+ulQFEn5gr6kJ7hcDSfafS6WGbDDZkyb/bjn/ZzTcZO0qKcCb1ZBMLLUQJAS6AIiykhB1OJouBCldsmYTdsZlMRxVDC+aJpuQhhKxEtSYqD07vvKUxUSqYaN8gI1qGJlKA7BAyOwwqtKTEFp1cSkwHKNzLTFQ9SuY+BHVeA+KaLtATtUDUz7ndf5A+88brmnWTSSaXMef3NsMqlQfx3xVnumVCdNIBBpJHxc2O3qcfST0XRxx6WLlFNy57foGady4Obe6cggu5B5gsxB9xmeusONO1FX9kY7n7gGmoiGIAS0wAgVjAjiAEsQA2IAYYAZvGBhBiAwCAGEwAG9TEAE695iRJlJBvDfiI2tylU/J8SuB1Rh/uAfpPJ6rp/wA1p3jXfujfDLZK32KO/vGq1HqNzd2c+7HM2xxWPHGEe0Ul+hEnbbFwspIQQCaJAbxKAkBGhExGBqo8TfAC5MysZp6kmWQKB6pn6g6Oma1Vvl+3Weq4oysTq2ZEzcB2L/EsjlDJef3hvAE6waGRkgbBisCavKTAPTrSrEN2t6UZXXZlZWB7MDkf2hOMZxcZdnwC45Q0eIFmLMSSxJJzzJOTLglGKiuyJfIRKoMoRZcM4U9wH8r4mRQ+j9TJnBK9yNtvWc2o1ePA4+pwpcX4sqMHLsJmgc4wQc4xjfPbE33KrvgVF3ceGmo2xr1yULFVpU/1knfU/wC0AAnHP2nn4+owzaj0cXKXd+F9i3jqNsofLnpGZDTADYEYEgIAbKwAjqAgBB60LAvaHh9q9qtxbHWRqWrS/WHXmU7ggg4579Z48+qxwal4M/HlS8U/f9zdYXKO6JU8K4dVuanl0l3HzschU/qPT25zq1evw6bHvyS79l7/AGIhilJ0hbxbRS3reSjFtCoHY7aqpGpsDoACoxMtBq56jD6s1W5ul7LwXkxqDpHN1auZvKdkAcTOhk1WUkBPEqgN4lAbgIzMLAi1SS5UFAHqTGWRFUCLzF5GFGAEyUmxk/y5mnoyFaOopsrjK7N/E9ZSsxol5nRxKAhUtg3KS4hYlWtJm4FWJ1aJHWZSgxgt5nyM1qhYyQaFgSDSkxEg8e4CYqRqQBqVziWpio6rwDxB1vKWhWbOpXxvimwwWPYA4P0nl9ZUJ6Oe51XK+5rgveqPWjZUDVFY008wcmwM+/qfXnPilr86xeipvb7HZ6Su6OJ/E7iLGrTTBCKpYHcKztjOD1IAH3n1P4chBYZzvlv9Ejl1N2kcR+Zn0lnLRHzxHYDHlN5fm6T5eorqG4DDGzdjuOfOZLPD1PTv6quitrqxZrkTSxUTukdER2UqtTVozsWC4yQOeN+cyhnhOUoxduPf4HsaVsSa5mm4KBNcROQUegfhl5yLVZlK0X0lSdsuNiVHUYxv6CfHfiTLhnKCi7nG7+3z/U79LCVO1wdg1QDOkAZOTgAZPc9z6z5lzlKrd0dygkeKeKOHV6dd2rqc1Hdg4+JG1EnZv9DvtP0Dp+owZcMY4n/Ckq8o8rNCUZNy8lPonobTIzEKA3H2A1mKwNF4nICBqSHkQUDarMpZR0DLkzJybGYqEwUGwGqVmTznTDT+5LkGfSg25zZ7caFyxU1z3mPrjoatrgibY8gmi5t7sNs06YyIaCPSI3HKWI0KvQiAGPbBhtJaCyvrWZEzcCrE6lEiYygVYIgzNpjI6pNsDPMhuAmKkakBJHGd842zjnjrj1jbfgDuOBeM7a1TRStqg/c2pC7Hux6+0+e1nStTqpbsmVfC5pHXDPjgqUTuODeI6dxR85cqo16g2MqV55x6b/WfO6nR5MGb0ny+P7nZBqcdyOcvPxAtKyFKtCo6HodB9iN8g+s9zT9G1mCanjyJP+pySz45KmjheIV6Ws+Rr0HkKmnWPTIO/vPqMM8mxerW747HHJK+Owqa013EnZfhtxMCpUt3wUrJnSwypZM5GPVSf8onz/X8b2QzwdODq18nVpeW4vydRQ8HWq1vNwSvNaROaSt37kdgZ42Tr2qni9O6fmXn/vydK0sVKzivxD4l5t2yj5aSrTA6Z+ZsfU4+k+i6Ji9PSqT7z5OPUO517HLl569mIzwy8Sk+t6QrY5KzFUz3YAfF7Tm1OOeWG2E9l+UuSoSUXbVnUf8AEert/gUwBjYM5On0+k8KX4dxu/8A2Nv+h1LWP+U6fxV4h/L2y1aOlmqFBT1AldJGonAI6f3nidM6f+Zzyx5LSinf37HVmy7IKS8nC3nja4qoUqLQZTzU0iR/Lc/WfT4ei6fDJThKSa+f9HFLUzkqdHNM89ZyOcGXkOYETUkvIgoG1WZvKOiJeZubYzWIU2BNKJMuOJsTY1Ts8fN9us6YYEu5NjSUwPQd+s3UUhWArXONhInkSBIRZiZxyk5M0N6JfpCskDiC4YhilUxNoyFRZ2l/jnOiMyWhskP8uxmqZNECzL0MYBadwDziAjWoA8omgsRq20zcSkxZ6EzcB2AejM3jHYI0pm8YyOkiRtaAzUY+QLDh/GHpUq1IfLWXSd8YPIke4yPtOTNpo5cmPI+8GbQyuMZR9xDVOqzIzXHuETouCRqJC9SBqOPQZGZMpyS+lWxqr5O04L4lsrVcU6dXUR8TlVLt9c7D0E8DV6LW6l/XJV4V8I78WbBjXCZ1p8RUxQ8/J8vQH9cHpjvnbE8JaPI83o19V0du6Ozf4OQ454lsrofHTqh8YFRVQOPff4h6Ge/o9JrdK/pkmva+Dhy5cGRcp2cdVqDJ0kkdCRpJHqMnE9+OSTXKo4Wl4B+ZHvEa8yTvChq74o9SnSpsfhoqyp7E539th9Jz4sUcc5zj3m7Zo5tpJ+BM1Js5siiJeS5MZEmTbYGBYbWwJrRJlrE2KxmlZEzeOAW4Otqo57+02WJImwyr+0YmiVdhEWcLz3MHJIYlcXJM5cmUpIVJzOduyg9vRyZvixktj4pjtOykSJVEnLKJRBTiQnTAOpmiYhmjXIm0ZBRZULnIwRmaqRDROtb4GRLEKmqQYDoKlYHmIhEqlvtmJodij0hIaKTAvRkuIAGpyHAZEpJ2jIGnI2AR0SdoGisW0DWmG0DCsHEB0cRb8ubf9PmB/pz0+2cGcv5SPr+v5qv9/oa+tL0/T8WITczMhTA1iG0DNMNoGaYbANinGoATFGUsQrGKNlnrNY4UKxgWyrz3myxpCsmGA5ACVwI1qJgBtlAGTDsArXuzyGwmM8tFJCL1MzklkbKohI7jC0km0IktljRp4nbFUSwks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data:image/jpeg;base64,/9j/4AAQSkZJRgABAQAAAQABAAD/2wCEAAkGBxQSEhUUEhQUFRQVFA8UFBUUFRAPEBUQFBQWFhQUFBQYHCggGBolHRQUITEhJSkrLi4uFx8zODMsNygtLisBCgoKDg0OFxAQFywcHBwsLCwsLCwsLCwsLCwsLCwsLSwsLCwsLCwsLSwtLCwsLCwsLCwsLCwsLCwsLCwsLCwsLP/AABEIAK4BIgMBEQACEQEDEQH/xAAbAAACAgMBAAAAAAAAAAAAAAADBAIFAAEGB//EADoQAAIBAwIEBAQFAgQHAQAAAAECAAMEERIhBTFBUQYTYXEiMoGRBxRCUqFysSOSwdEXM2OCouHwFf/EABsBAAMBAQEBAQAAAAAAAAAAAAABAgMEBQYH/8QAMhEAAgIBAwMDAgQGAgMAAAAAAAECEQMEEiEFMUETUWEicQYUkdEyUoGhseEz8BUjQv/aAAwDAQACEQMRAD8A4TgPEsfC3I7ET6OLtfJi0OXtqUOtOR3GJa5JFq1utUZGzdR39pMo2NMo7i1Kmc0sddi0waVCJKk0Mbo3eOs1jkJaLK14iR1mqkmTRbWNNHOpm+kpiLkVUAwCAPSRTATuuKImy7nvHXuBS3N01Q9ZQzVC0ydxCgLGpdCmulBg9T1ioCup2rOcneFAWNGx08xCxFmqBVx95Iyuq4rVUohguttCk/KGOy59CcD6zDU5vQxSyVdctfHkqEdzor7jgdWlVNOqhVh9QR+5T1ENNqMWoh6mN2v+9xzi4umdFwvwqVoPcMNFNVzqPz1GOyqg7ZI3mGXX44Z44IfVNv8AT3v9gUG1b7HL1W/xGM9EgFRshqLOc9h/vJUObCxuooIxKEL06PQxgZUowAjiAwb4HM/7xN0CEq97+3b1mMspaQhVrEznlOx0CJmLkMjJ7jNGKqAjEMctLbO55TpxYvLIbHlTqdgJ1USIXlfUduU5cs74KSFxMkrKCaZpQh2vTKNkTrktrtEdzouD34ddD8j/ABNE77EtUZe2hQ5XlKTsRBgtUYbZu/f3iaGmU19YFTymMsZSYgyYmLi0USR4KQDNG6ImqyCosKXED3mqkTQ9btTb5pViLWhRp9MRciHLexLkhFLEAtgbnSOZA6zLJljjVydIpKwDW6/tMuxDNCkzHCJnAJ2HJQNyew9ZE5xgrk6BK+wpVr43mtCBVn1DK79x1EOwxSy4bUeouM6tSlQN21A5GAJjm2bJb3UadlRu+D3U2SVaaedTUnCsQwBKvgEjPvPzmGaennJYZ0uVa8o7mt3cp/HtpVqWumiuoAgso2Yqo20jrjt6T0ui6jFi1G7K6b4T+fkzyxbjweOClgnPPrPu4viziNMsYE+H2gqVURm0K7BdeNQUnZSR2zjMw1OWWLFKcY7mua9/cqKTdFnxrwlc2x+NdSZADpllPbPUH3nHpOrabUr6ZU/Z8MuWKSLij4eW1tKtzd4LKh8ulzAdvhU1O5yR8M83L1lajUw02nfDfMvhd6+Pk1WBxi5SPO7riR5LtPelkMEisq1ieZmEptlUBJmTYyJkMDUQzDG+ANSe4DlnaZ3PLrOnHi8slssFTOw5CddE2K31foJhlyUqQ0iunJ3ZYRFmsUInmWB0HErfO87WrMkypouUaZJ0ymjqeG3gqLpaa/YgXvLQodpV2BBKwYaX+hiaATveHY3G4kONlJlVVoYmEoFWBmfKGTV5SkAdK5EtTFQ3RvyOstZBUXnh7xGaFenUycK6lv6Ds38Ezn1mJZ8M8fuuPv4HHhpnrXFeC0rkh0bQxwSygFXU75I7+s+L0fW82muE1uS8PujslgUuRTxTc0rOz8ukoBqkIT+pl5uSeu231nZ0vPl1+s35XahzXhexGWKhHg87qX1M8xPslZxirPSzsxH0lWFHS8F8X0rVcUqKasYZ2LNUb3PQegnj6vpj1Ury5XXsqSNY5FHsjsPCXi/821RWCqyhWULndDseZ6HH3nznV+mx0ShKDbT737nRim52c7x38QqqV6qU/L0I7ICVLElTgnOe4M9PRdDwZdPCeW90lff3M55WpNI5PjPiYXDanSnq6siimW/qwd57ul00NNHbCTa9m7MZNy5ZUPxIdFE6txNAqd69RglMEsxwqqNyfSYZs8McHKbpIqMG3SPZLHiNQUaYqkGoEQPg5BcDc5n5fqXF5pvH/Dbr7HtQxOlZReNLSrd2/l02AOtXIbYMFzhc9N8H6Ts6Vqselz+pkVqq+xObC5wqJ5DfWr0nKVFKsOYPbuO49Z91jzQyx3wdo8qUXF01QqY2I1EBExUM1mKwNc5PMgH7KyzueU68WIhssMZ2HKdKJBXlcKMDn1kTnSGkU7NkzhlK2WSRZUYgGImvZADzJA7GoARPQMSivrfBmc0UmDtLgqYouhtWdRZXi1F0t9DL+xAlxCyKHI3EtOwMtLnoeUKA1d2IYZWQ0NMpq9tiZyiVYqUmTiVZgWKgJAQpgdF4W4dbOdd1cU0UHalqIdsfvONl9tz6Ty+o6nVQWzTY3J/zeF9vk2wwg+Zs9Z4TxOjUGmhVpuECjTTYHSvJdug2xPiNRp8+N7s0Wt3lruz0Iyg+IsX8QXVo48m6qUgcZAZglRc8mU8xOnp8dbjfq6aLf2XD+CMnp1UjzDj9lTpHNC5pVkJ2Ab/FX+oYwR6j7T7jRavNlVZcThL+zPPyY4x/hdlMahnfbMzXmmIB/gPGmta61V3wGBHdWBGPvg/Sceu0q1WF4n8P9C8c9krKx67Ekk5JJJ9SdyZ0r6UkvBIMuYWwIEybYF1wXxGbVcUqNPWfmqMXZz6bYwPQTytX0z81K8mR14S7HRiz+muEdX4Q8V1Lms1KqEGV1JpBG6/MDknOxz9DPB6p0mGmxLJjbfPNnXp9S8kmpFN4q8UXAuKlOjV0Ih0fCqElh8xyQeuR9J6HTek4JYIzyxuT5/Yyz6mam1F0jmb7iNatjzqrPjcasbe2BPYw6TDh/wCOO05ZZJT/AInYkRN6IIEyGwIZkNjMC5jUGwLKxss7nlOvHiohsfJzsvKdCRIO5rBBgc5MpUCRS1amTOKc7ZoaVZMYgHVZulQjTGJjBZmYHZo09IxF7ujmICkr08GZyVF2FtLjSY4sGjorK9DjS24MsgX4hY6DleUaYAaFwRGA2UWpz2MkBCvwticKpOxOwJOAMk7TObilbdFx5KupbkSJQHYLGJn2GbDQsC48J8XNrcpU/QToqD/psRk/Q4P0nD1PSLVaeUPK5X3X7mmKeySZLxZe+deVnByuvSp5jSgCjH2z9YdKw+jpMcWqdW/6hnlumyrzPRMjBGBqAGGAEDEBGIZoxARMQB+G3rUKqVU+ZG1DsdsEH0IJnNqcEc+KWOXZlwk4y3IWqVCSSTkkkk9yTkmaxSikl4JbvkEzxNgN8O4XUuA/lAMyBSUzhypzuvQ8uU4tRrceBx9ThS8/Pya48Msie3wAsuHVa1UUaaMahOCpBUr3L5+UD1jzanFjx+pKX0/5+wo45SltS5LXxLwNbV6dEHVU8sPVbpqY/CqjoAFP3mPTM8tXGWVqo3UV9i88FjqK7+QFpYgDLT24Y6OZsa3bYDabUSRuKwpjA59TJlKgSKW4q5M4sk7ZaQNVkJDD00m0YiNsY2wBMZDGRkgdhQM9IxJsuRACtvbeS1Y0yrIwZk+Cxi3rkGUpCaL+zvQww24mhBC6seq8jKAUp1CsQF3wLiPlVqdTojqT/Tn4v4zObV4fWwzx+6/uVB07O78T+AadwfMttKMxBZTtTIP6lxyPpynymg65LCvTz3JL9fsdU8V8opfEnhejYWL6RrrVdNM1GG+Du4QfpGAfWVpdbm6hrYr+HHDmvt7lOMYQfuzy+rbkT6lwOUCciRyhmCpCwJ+ZK3IRsGOwMgBhgBExARIiGaMQESYgBs0ljBlpFgQJkNgdT+G9Cq14ppqSgVlqn9KqRtk98gbTxOuPGtK97p+Pk69I2p2ux7XZcLGdWkZIAJwMkDkCZ8Vc5LbfB3TyKziPGfhGv59S4VPNVsY0fEyqqgAFefTpmfd9E6jpceCGCUtsl79m/ueXnhKUnI4dqLE/FtjnnbE+nTTVo5QN1dBRhfvJlOhpFNWq5nLObZdAlWZqIw9OnNoxEEbaU+AAsZm2MgZAEYAdTZVNsT0TEcB2jAHUTMAKm8t8SJIpMR5TIoZt6xEuMhF1Y3/Q8pZNDVe0DjK/aOxHQeG6PDqZBrvUZ9vhqIy0gfZc5+pngdRn1SVrDBJe6ds6Max92z07h1/SrJqouroPhyvIEdMdOk+K1GLLhntypqXfk64tNcCHiHhtG7TQzqHXVpOobMeYZc+g9Z39O1mbST3qDcX34/wyMkVJUeUcc8PNQfS4AJzpIOVYd1PWfdaXV4tTDdB/08o4pRcXyUNzw/E6HGxWIVbTEzeMdi7USJm4MqyGDFTQGa4WBMVI9wGa47AiXibAGWkNgRLRWMgTJbA0BFTYDFra6mGoHGRnTjVjrjO2ZXpTa+mr+QteT07gvimla0glK1CKOhqZYt1ZsLuZ4WX8OZdRk9TNmt/COhapJVFHcUfEitYNdKACFYaeYFbOkL7ZIPtPG/8AFyjrlpfF9/j3L9ROG485vvFN03/MuHA7JimP/EAz7HF0fRY+2NP78/5OR5ZvycpxLiZckkkk8ySSSfUnnO36YKoqkR3KarUzMZSsogqyVEYwlOaqIicvsAJzM5MARmbGRMQGQA6C2fE9EyLGnUzGIIRAAFalmIZT3dvgzOUSkxWQMNSq4lJiotbG/I6y07JouAy1R2MOwF/4R41+TW4V+qeZTHeqPhC/XI/yzwOtdNeryYZR96f27m+HJtTs5hrokktuSSSe5JyTPehijCKilwuDByb5NipmUopdgs21TvvGIBUpqfQwoBWtYnpv7SWh2I1Lb0k7R2LPQkOBVgjTkuNACbPaZuxkdBi2sDflGPYwsktsT0jWNhYenYk9JaxCsfocKxu2w/marHRNjqU8bIPrNEqFZs0gPmMQBX48yUWoIfgZ0c/1KCNvuPsJyzwQeZZv/pJr9S03tooLm7LS5TBISY5mTtjMSnmCjYDdO2m0YUKzbjEb4AXd5nKQwDNMmxkC0zcgoiXkuYzWTJ+oC+80dJ6u4yoYo140xUWFGpmMQRljAWuKOYhlVc2+JEojsVxMyiaPGmA5bXREtMmi4t+IBtm/9xiC1KAIyN/aUIWAIMYEhUgBmxgBFlI5RADLnqAYAQKqeawoDXkUz3iodmfkqZhtQWTHDk7w2oLCLw5YUFkvyiiFCDUaSgZ2BgAGrXQepgAnWv8Att7RORVFfWuSZDkOhZiTIYyIpE9JO1gHpWRPPaWsYWONbCn8wwdtiMHcZG0qLi1aFyJ1rntJlMKE6taYyyFULtUmEpjogTM9zYzYXMai2AxSt+86IYvclsn8M0uIDVS3ZZptaFZAPiK6Abt7uaKRNFlQuszRMVDGuAgdWkCIDKyvbSZRGmOeHeBfm3eiG0VtBeln/lsV+ZG7ZByD6GeV1HWPRqOVq4XUvdX2Ztigp2vInW4XWp1vIam4q5wEwSx7Fe49Zvj1mGeL1lNbPclwknVclnx3grWa0hUb/FqB2ZRuqKCABnqefptMdB1GOslN419MaV+7KyYtiV92JUL0iemmY0WdG9DfNKskI1BW5GOwAPQZY7AiXMAMDQAzaAG9AgBipADcAJB4AaavEBA1wef8QAXdUPUwoYF6SdzFQWD8tPUxbUOzaqvRTCkHJ3/D/C9C9tlrUCKFUDTUX5qXmLzOOa52O3flPl8/V82g1DxZluh3T80/80dMcKyRuPcL4d8JpRbzLvSxUnSgOqmMfrbv7Ti6l+IXlXp6W1fd+fsjbDpPMjzDjvFjcV6tXPzu7D+kn4f4xPosC9HDDH/KkcsuZNlU9SN5BUCLTJybKNhY1FsAtOjmbRxk2OUqAG5nTGFE2Cua/QSMmSuw0hPJnL9RR3VWiGHxb9mH+s9YwKq84cRy5SHGykytekRMnGh2YlYiCk0Oh2je+s0UyaHqd0JdiD5VoxF14O4PWa6p1KKnFN1LsdkCcmBbuVJ2ni9bzYI6WePK+ZLheb8f3N8CluTR6zUtFLBio1AEBsDUAeYB7bT82uSW2+PY9JPyeS/irY1RcioynytCIj81yMkgnocnkZ9x+GsmL8s4KX12215OPVW5X4OGzifSHMGpVsSkxNDdK8MrcKh2lxCOxUHFyjcxGIiVU8jGBE0PUfeAGeQ0AM0GMDegwA15JiAxrYwAGbXuRAATUlHNhCwF6lSmO5+wkuSHQs94o5D77yHkSKohRuKlVglMFmPIKN/f0HrObNq44ouU3SRcMbk6Ss9D8L2zWdNg1TU9TSWAPwKQNgvc+s+H6rrPzuRNRpR7e7PZ02l9Nc9wvFeMoqkVXVVYEYZguQRuB1POcmn085O8cbaOibhBfU6s8z4zb26nNvVyP2EMcez4/vPrNNl1MlWaFfP+jx80MS/45X8FUEzO5QbOewgpzVY6FYxRt89JrGAmx0Ugg3m6VEidzczDJkKSFUUkzCMXJlXRYCynZ6aIstOG8S2weU1jKyWi4XBG247SyRa5sVYZHPtEBUXFjiQ4FWJPQImTg0VZFapEW5oKHLS/0sCRqAIJUkgEdiRvCU3KLSdP3CuTveH/AInMihFt6KqowFVnUCeDk/D8MsnKWaTb9zdZ642noHDvESVbMXRAA0OzKDnDLkFQfcYnzObQSjq/yy5d0n9/J0Kf07jlbvx/SqKUqWupGGGU1AwI9ik9yH4Zy4pKePPTXmv9mP5lNU0ec8Wp0i5NFXWmdwrkMy+mocxPqMEcqglmacvdeTmk1fAgaU1oVmogNh4AEWsY7Cia3Me4KJi69Y9wqCLe+sLFRMcRPePcFGf/AKR7w3BQN+JHvFvHQF+IHvFvChd7095LyDoXqXRmbyDoXetMpZB0BZ5lLIVRKldOmdDsueelipPuROfJCE39Sv7lRlKPZ0Fsr11qo5ZjpZTuzHbO/P0zMsuCM8coqKVr2Lx5HGak32HfEt951dipyi/AnYgc2+p/sJPT9K8WFWuXyy9Vm9TI34RXLSnpRgc1hVSaJCGKFqTNYwE2NswQesvhC7lbc3GZz5MhSQoN5zU5MosbGh1M7cUKIbGTWE1sVFfRfBnPF0UW9le4nQpENF1Qrh/QyyST0gecYCdzZQqx2VlaymbgOxN7bExeMqwJBEzpoZcWniSolpUtd9L1EcHPIfrX2JCn7zhlpIvVx1PlJr9n/k03/Q4CKX89JZUZUGF7maLIhUYLgGPcgo0ziFoCBcSbAgXhYyOuTYETUhuA15kW4DXmxbh0RNaLeFEDVkuYUQNWS5jogXMhyYESZLkMiZF2BrEVMZJUlKArDJSm0cYrDLTmyiIItMnlKSFY1RtO80URNk69wFGBCUqCiqrV8zmnkKSFzvMO7KGLalkzfHAlserVNK4nQ3tRJWmrOb1C6DVEmsoiMp1MRRdAWFrdYm0ZEtFtbXveaJ2SOioDyjEZUogiACFa1k0OxOraSXEdiVS1mcoFWLvbkTJw9h2CKkSHFoDNRESkwM82PeBvzY94GebDeFGeZDcBovDcMzVCwNFogIxARMQGsyQNRAYBHtGSFOUoCHeGcMeu4p0wC7atKk41EAnSPXAMjNOGGG+fCXf4HGLk6RNrBkYq6lWGxVgVYHsQZ0wUZJSi7T8ifHBb2Hh2pUo1K+NNKmpJdtgzcgidzkgekxy6vHjyww95yfb2+WNQbTl4QklrO5RM7DKgWOkITu77oJnPJQ1EralTM5ZTstApn3ALSp5msIgyxpJpE6YqkSI3dXJmOSQ0hac5RbPQnoOJArUp4mMojNU3xEmA3RrzaMhND9G59ZopE0WVG5jJChwYARZAYAAe1BksaZ3114Sp39tTr08U67INe3wO6/CwYdDkHf8AvPjodSydP1E8GT6safHul8HY8ayRTXcFwbwJStUa4utNR0Vn0c6SaRn/ALzt7TLW9XyavIsGn+mMnV+Xf+C4YowW6XNHl95RLOzHmzMx92JP+s+uhhUIqK8Kv0ORyt2JvaweNCsEaEj02OyJpmLaws0VioCJBioZmDFTA1iFMDCsNoGBDHtYWSFGNY2KwiWxlrEDYzTszNFjFYdLKXsFY9w9DSqJUT5kZWX3Bzj/AO7zPNhjlxyhLtJUOMqdnt95wC3vFR6tLJwjAnKVADvpYjfHoZ+fYNXqNG5Qxz47e6+6O+cYz7orfH9ApZinSTFMMurSPhRFGRsOQzj7T0uhOMtW8mSX1VxfdtmWa9tI8eu7oLyn2rlRxpFRc3hMwnkKSFC053Jso0BEkARFmiQDNBZtFCZO7rYGBHOVISRX4zOVK2UGFKa7EI6NmBnaZilxbZkNDTKyrSxMZRLsirSUwDJUmikIco3GJakKh6hc+stMmhxKuYxHQ+HPDzXJyWWnTzuxK6j3CrnJ9+U8rqHU4aVUk5S9v3ZrjxuX2PTuFWVOhTFOl8oyeeoknmTPhdXqMmfI8mRcv4O6KSVIlxKyWvSem2dLjBwcH6SNNmlgyxyw7xCStUzybxN4WqWpyRrpnlUA29mH6TPven9TxatUuJeV+3ucWTG4/Y5x6AnpmQE2oiodkTZiG0LAtYxbB2CNlJ9MLNfkovTCzBY+kfphYQcOh6aCwqcPlqCFYdbICPagsIlJRGKyeBADcGB1fhi8sLcCpWLVa3MAUyadM+mfmb1ng9Rx6/UXjxJRh9+X/o6MeyPfud1wPxVRuy4pagUAJDAAkHIyME9p8pr9Bm0ai8lc+x1Y5KfY5rxP+IyW1Z6IpGoUwGOsKpJAJGMHvidej6Jk1GKOb1Nu7twKWaMHVHlPiLitKu+ulQFEn5gr6kJ7hcDSfafS6WGbDDZkyb/bjn/ZzTcZO0qKcCb1ZBMLLUQJAS6AIiykhB1OJouBCldsmYTdsZlMRxVDC+aJpuQhhKxEtSYqD07vvKUxUSqYaN8gI1qGJlKA7BAyOwwqtKTEFp1cSkwHKNzLTFQ9SuY+BHVeA+KaLtATtUDUz7ndf5A+88brmnWTSSaXMef3NsMqlQfx3xVnumVCdNIBBpJHxc2O3qcfST0XRxx6WLlFNy57foGady4Obe6cggu5B5gsxB9xmeusONO1FX9kY7n7gGmoiGIAS0wAgVjAjiAEsQA2IAYYAZvGBhBiAwCAGEwAG9TEAE695iRJlJBvDfiI2tylU/J8SuB1Rh/uAfpPJ6rp/wA1p3jXfujfDLZK32KO/vGq1HqNzd2c+7HM2xxWPHGEe0Ul+hEnbbFwspIQQCaJAbxKAkBGhExGBqo8TfAC5MysZp6kmWQKB6pn6g6Oma1Vvl+3Weq4oysTq2ZEzcB2L/EsjlDJef3hvAE6waGRkgbBisCavKTAPTrSrEN2t6UZXXZlZWB7MDkf2hOMZxcZdnwC45Q0eIFmLMSSxJJzzJOTLglGKiuyJfIRKoMoRZcM4U9wH8r4mRQ+j9TJnBK9yNtvWc2o1ePA4+pwpcX4sqMHLsJmgc4wQc4xjfPbE33KrvgVF3ceGmo2xr1yULFVpU/1knfU/wC0AAnHP2nn4+owzaj0cXKXd+F9i3jqNsofLnpGZDTADYEYEgIAbKwAjqAgBB60LAvaHh9q9qtxbHWRqWrS/WHXmU7ggg4579Z48+qxwal4M/HlS8U/f9zdYXKO6JU8K4dVuanl0l3HzschU/qPT25zq1evw6bHvyS79l7/AGIhilJ0hbxbRS3reSjFtCoHY7aqpGpsDoACoxMtBq56jD6s1W5ul7LwXkxqDpHN1auZvKdkAcTOhk1WUkBPEqgN4lAbgIzMLAi1SS5UFAHqTGWRFUCLzF5GFGAEyUmxk/y5mnoyFaOopsrjK7N/E9ZSsxol5nRxKAhUtg3KS4hYlWtJm4FWJ1aJHWZSgxgt5nyM1qhYyQaFgSDSkxEg8e4CYqRqQBqVziWpio6rwDxB1vKWhWbOpXxvimwwWPYA4P0nl9ZUJ6Oe51XK+5rgveqPWjZUDVFY008wcmwM+/qfXnPilr86xeipvb7HZ6Su6OJ/E7iLGrTTBCKpYHcKztjOD1IAH3n1P4chBYZzvlv9Ejl1N2kcR+Zn0lnLRHzxHYDHlN5fm6T5eorqG4DDGzdjuOfOZLPD1PTv6quitrqxZrkTSxUTukdER2UqtTVozsWC4yQOeN+cyhnhOUoxduPf4HsaVsSa5mm4KBNcROQUegfhl5yLVZlK0X0lSdsuNiVHUYxv6CfHfiTLhnKCi7nG7+3z/U79LCVO1wdg1QDOkAZOTgAZPc9z6z5lzlKrd0dygkeKeKOHV6dd2rqc1Hdg4+JG1EnZv9DvtP0Dp+owZcMY4n/Ckq8o8rNCUZNy8lPonobTIzEKA3H2A1mKwNF4nICBqSHkQUDarMpZR0DLkzJybGYqEwUGwGqVmTznTDT+5LkGfSg25zZ7caFyxU1z3mPrjoatrgibY8gmi5t7sNs06YyIaCPSI3HKWI0KvQiAGPbBhtJaCyvrWZEzcCrE6lEiYygVYIgzNpjI6pNsDPMhuAmKkakBJHGd842zjnjrj1jbfgDuOBeM7a1TRStqg/c2pC7Hux6+0+e1nStTqpbsmVfC5pHXDPjgqUTuODeI6dxR85cqo16g2MqV55x6b/WfO6nR5MGb0ny+P7nZBqcdyOcvPxAtKyFKtCo6HodB9iN8g+s9zT9G1mCanjyJP+pySz45KmjheIV6Ws+Rr0HkKmnWPTIO/vPqMM8mxerW747HHJK+Owqa013EnZfhtxMCpUt3wUrJnSwypZM5GPVSf8onz/X8b2QzwdODq18nVpeW4vydRQ8HWq1vNwSvNaROaSt37kdgZ42Tr2qni9O6fmXn/vydK0sVKzivxD4l5t2yj5aSrTA6Z+ZsfU4+k+i6Ji9PSqT7z5OPUO517HLl569mIzwy8Sk+t6QrY5KzFUz3YAfF7Tm1OOeWG2E9l+UuSoSUXbVnUf8AEert/gUwBjYM5On0+k8KX4dxu/8A2Nv+h1LWP+U6fxV4h/L2y1aOlmqFBT1AldJGonAI6f3nidM6f+Zzyx5LSinf37HVmy7IKS8nC3nja4qoUqLQZTzU0iR/Lc/WfT4ei6fDJThKSa+f9HFLUzkqdHNM89ZyOcGXkOYETUkvIgoG1WZvKOiJeZubYzWIU2BNKJMuOJsTY1Ts8fN9us6YYEu5NjSUwPQd+s3UUhWArXONhInkSBIRZiZxyk5M0N6JfpCskDiC4YhilUxNoyFRZ2l/jnOiMyWhskP8uxmqZNECzL0MYBadwDziAjWoA8omgsRq20zcSkxZ6EzcB2AejM3jHYI0pm8YyOkiRtaAzUY+QLDh/GHpUq1IfLWXSd8YPIke4yPtOTNpo5cmPI+8GbQyuMZR9xDVOqzIzXHuETouCRqJC9SBqOPQZGZMpyS+lWxqr5O04L4lsrVcU6dXUR8TlVLt9c7D0E8DV6LW6l/XJV4V8I78WbBjXCZ1p8RUxQ8/J8vQH9cHpjvnbE8JaPI83o19V0du6Ozf4OQ454lsrofHTqh8YFRVQOPff4h6Ge/o9JrdK/pkmva+Dhy5cGRcp2cdVqDJ0kkdCRpJHqMnE9+OSTXKo4Wl4B+ZHvEa8yTvChq74o9SnSpsfhoqyp7E539th9Jz4sUcc5zj3m7Zo5tpJ+BM1Js5siiJeS5MZEmTbYGBYbWwJrRJlrE2KxmlZEzeOAW4Otqo57+02WJImwyr+0YmiVdhEWcLz3MHJIYlcXJM5cmUpIVJzOduyg9vRyZvixktj4pjtOykSJVEnLKJRBTiQnTAOpmiYhmjXIm0ZBRZULnIwRmaqRDROtb4GRLEKmqQYDoKlYHmIhEqlvtmJodij0hIaKTAvRkuIAGpyHAZEpJ2jIGnI2AR0SdoGisW0DWmG0DCsHEB0cRb8ubf9PmB/pz0+2cGcv5SPr+v5qv9/oa+tL0/T8WITczMhTA1iG0DNMNoGaYbANinGoATFGUsQrGKNlnrNY4UKxgWyrz3myxpCsmGA5ACVwI1qJgBtlAGTDsArXuzyGwmM8tFJCL1MzklkbKohI7jC0km0IktljRp4nbFUSwksR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2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1052513"/>
            <a:ext cx="8229600" cy="1143000"/>
          </a:xfrm>
        </p:spPr>
        <p:txBody>
          <a:bodyPr>
            <a:noAutofit/>
          </a:bodyPr>
          <a:lstStyle/>
          <a:p>
            <a:r>
              <a:rPr lang="de-DE" sz="3600" dirty="0" err="1" smtClean="0"/>
              <a:t>Water</a:t>
            </a:r>
            <a:r>
              <a:rPr lang="de-DE" sz="3600" dirty="0" smtClean="0"/>
              <a:t> Quality </a:t>
            </a:r>
            <a:r>
              <a:rPr lang="de-DE" sz="3600" dirty="0" err="1" smtClean="0"/>
              <a:t>is</a:t>
            </a:r>
            <a:r>
              <a:rPr lang="de-DE" sz="3600" dirty="0" smtClean="0"/>
              <a:t> </a:t>
            </a:r>
            <a:r>
              <a:rPr lang="de-DE" sz="3600" dirty="0" err="1" smtClean="0"/>
              <a:t>determined</a:t>
            </a:r>
            <a:r>
              <a:rPr lang="de-DE" sz="3600" dirty="0" smtClean="0"/>
              <a:t> </a:t>
            </a:r>
            <a:r>
              <a:rPr lang="de-DE" sz="3600" dirty="0" err="1" smtClean="0"/>
              <a:t>by</a:t>
            </a:r>
            <a:r>
              <a:rPr lang="de-DE" sz="3600" dirty="0" smtClean="0"/>
              <a:t> </a:t>
            </a:r>
            <a:r>
              <a:rPr lang="de-DE" sz="3600" dirty="0" err="1" smtClean="0"/>
              <a:t>Water</a:t>
            </a:r>
            <a:r>
              <a:rPr lang="de-DE" sz="3600" dirty="0" smtClean="0"/>
              <a:t> </a:t>
            </a:r>
            <a:r>
              <a:rPr lang="de-DE" sz="3600" dirty="0" err="1" smtClean="0"/>
              <a:t>Quantity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err="1" smtClean="0"/>
              <a:t>To</a:t>
            </a:r>
            <a:r>
              <a:rPr lang="de-DE" sz="3600" dirty="0" smtClean="0"/>
              <a:t> </a:t>
            </a:r>
            <a:r>
              <a:rPr lang="de-DE" sz="3600" dirty="0" err="1" smtClean="0"/>
              <a:t>learn</a:t>
            </a:r>
            <a:r>
              <a:rPr lang="de-DE" sz="3600" dirty="0" smtClean="0"/>
              <a:t> </a:t>
            </a:r>
            <a:r>
              <a:rPr lang="de-DE" sz="3600" dirty="0" err="1" smtClean="0"/>
              <a:t>from</a:t>
            </a:r>
            <a:r>
              <a:rPr lang="de-DE" sz="3600" dirty="0" smtClean="0"/>
              <a:t> an </a:t>
            </a:r>
            <a:r>
              <a:rPr lang="de-DE" sz="3600" dirty="0" err="1" smtClean="0"/>
              <a:t>example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07504" y="2780928"/>
            <a:ext cx="5725418" cy="388843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 smtClean="0"/>
              <a:t>Rhine Action </a:t>
            </a:r>
            <a:r>
              <a:rPr lang="en-US" dirty="0" err="1" smtClean="0"/>
              <a:t>Programme</a:t>
            </a:r>
            <a:r>
              <a:rPr lang="en-US" dirty="0" smtClean="0"/>
              <a:t> three Phases </a:t>
            </a:r>
          </a:p>
          <a:p>
            <a:pPr lvl="1"/>
            <a:r>
              <a:rPr lang="en-US" dirty="0" smtClean="0"/>
              <a:t>Phase 1 Stocktaking of source, inputs, proposals for reduction, immediate actions, no regret measures</a:t>
            </a:r>
          </a:p>
          <a:p>
            <a:pPr lvl="1"/>
            <a:r>
              <a:rPr lang="en-US" dirty="0" smtClean="0"/>
              <a:t>Phase 2  Reduction of inputs/monitoring impacts</a:t>
            </a:r>
          </a:p>
          <a:p>
            <a:pPr lvl="1"/>
            <a:r>
              <a:rPr lang="en-US" dirty="0" smtClean="0"/>
              <a:t>Phase 3  Eventual fine tuning after intermediate stocktaking</a:t>
            </a:r>
            <a:endParaRPr lang="de-DE" dirty="0" smtClean="0"/>
          </a:p>
          <a:p>
            <a:pPr lvl="0"/>
            <a:r>
              <a:rPr lang="en-US" dirty="0" smtClean="0"/>
              <a:t>Use Biodiversity as indicator for improved        water quality and water quantity     </a:t>
            </a:r>
            <a:endParaRPr lang="de-DE" dirty="0" smtClean="0"/>
          </a:p>
          <a:p>
            <a:pPr lvl="0"/>
            <a:r>
              <a:rPr lang="en-US" dirty="0" smtClean="0"/>
              <a:t>Communication/ informing the public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Single focus on Quality no Water Balance, Quantity for granted</a:t>
            </a:r>
            <a:endParaRPr lang="de-DE" dirty="0" smtClean="0"/>
          </a:p>
          <a:p>
            <a:pPr lvl="0"/>
            <a:endParaRPr lang="de-DE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72200" y="4869160"/>
            <a:ext cx="2873194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RheinDiagramm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5753100" cy="922338"/>
          </a:xfrm>
          <a:noFill/>
          <a:ln/>
        </p:spPr>
        <p:txBody>
          <a:bodyPr>
            <a:normAutofit fontScale="90000"/>
          </a:bodyPr>
          <a:lstStyle/>
          <a:p>
            <a:r>
              <a:rPr lang="en-GB" sz="2800"/>
              <a:t>Fishes in the River Rhine</a:t>
            </a:r>
            <a:br>
              <a:rPr lang="en-GB" sz="2800"/>
            </a:br>
            <a:r>
              <a:rPr lang="en-GB" sz="2800"/>
              <a:t>1950 - 2000</a:t>
            </a:r>
            <a:endParaRPr lang="de-DE" sz="2800"/>
          </a:p>
        </p:txBody>
      </p:sp>
      <p:grpSp>
        <p:nvGrpSpPr>
          <p:cNvPr id="54291" name="Group 19"/>
          <p:cNvGrpSpPr>
            <a:grpSpLocks/>
          </p:cNvGrpSpPr>
          <p:nvPr/>
        </p:nvGrpSpPr>
        <p:grpSpPr bwMode="auto">
          <a:xfrm>
            <a:off x="107950" y="4508500"/>
            <a:ext cx="1657350" cy="1846263"/>
            <a:chOff x="158" y="2840"/>
            <a:chExt cx="1044" cy="1163"/>
          </a:xfrm>
        </p:grpSpPr>
        <p:pic>
          <p:nvPicPr>
            <p:cNvPr id="54283" name="Picture 11" descr="fische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840"/>
              <a:ext cx="1044" cy="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286" name="Rectangle 14"/>
            <p:cNvSpPr>
              <a:spLocks noChangeArrowheads="1"/>
            </p:cNvSpPr>
            <p:nvPr/>
          </p:nvSpPr>
          <p:spPr bwMode="auto">
            <a:xfrm>
              <a:off x="158" y="3657"/>
              <a:ext cx="998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GB" sz="1600">
                  <a:solidFill>
                    <a:schemeClr val="accent1"/>
                  </a:solidFill>
                </a:rPr>
                <a:t>1950</a:t>
              </a:r>
              <a:endParaRPr lang="de-DE" sz="1600">
                <a:solidFill>
                  <a:schemeClr val="accent1"/>
                </a:solidFill>
              </a:endParaRPr>
            </a:p>
          </p:txBody>
        </p:sp>
      </p:grpSp>
      <p:grpSp>
        <p:nvGrpSpPr>
          <p:cNvPr id="54293" name="Group 21"/>
          <p:cNvGrpSpPr>
            <a:grpSpLocks/>
          </p:cNvGrpSpPr>
          <p:nvPr/>
        </p:nvGrpSpPr>
        <p:grpSpPr bwMode="auto">
          <a:xfrm>
            <a:off x="3419475" y="4508500"/>
            <a:ext cx="1655763" cy="1846263"/>
            <a:chOff x="2381" y="2840"/>
            <a:chExt cx="1043" cy="1163"/>
          </a:xfrm>
        </p:grpSpPr>
        <p:pic>
          <p:nvPicPr>
            <p:cNvPr id="54284" name="Picture 12" descr="FischsterbenRhei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2840"/>
              <a:ext cx="1043" cy="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288" name="Rectangle 16"/>
            <p:cNvSpPr>
              <a:spLocks noChangeArrowheads="1"/>
            </p:cNvSpPr>
            <p:nvPr/>
          </p:nvSpPr>
          <p:spPr bwMode="auto">
            <a:xfrm>
              <a:off x="2381" y="3657"/>
              <a:ext cx="998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GB" sz="1600">
                  <a:solidFill>
                    <a:schemeClr val="accent1"/>
                  </a:solidFill>
                </a:rPr>
                <a:t>1969</a:t>
              </a:r>
              <a:endParaRPr lang="de-DE" sz="1600">
                <a:solidFill>
                  <a:schemeClr val="accent1"/>
                </a:solidFill>
              </a:endParaRPr>
            </a:p>
          </p:txBody>
        </p:sp>
      </p:grpSp>
      <p:grpSp>
        <p:nvGrpSpPr>
          <p:cNvPr id="54294" name="Group 22"/>
          <p:cNvGrpSpPr>
            <a:grpSpLocks/>
          </p:cNvGrpSpPr>
          <p:nvPr/>
        </p:nvGrpSpPr>
        <p:grpSpPr bwMode="auto">
          <a:xfrm>
            <a:off x="7380288" y="4508500"/>
            <a:ext cx="1655762" cy="1846263"/>
            <a:chOff x="4468" y="2840"/>
            <a:chExt cx="1043" cy="1163"/>
          </a:xfrm>
        </p:grpSpPr>
        <p:pic>
          <p:nvPicPr>
            <p:cNvPr id="54285" name="Picture 13" descr="Moderliesche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2840"/>
              <a:ext cx="1043" cy="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290" name="Rectangle 18"/>
            <p:cNvSpPr>
              <a:spLocks noChangeArrowheads="1"/>
            </p:cNvSpPr>
            <p:nvPr/>
          </p:nvSpPr>
          <p:spPr bwMode="auto">
            <a:xfrm>
              <a:off x="4468" y="3657"/>
              <a:ext cx="998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GB" sz="1600">
                  <a:solidFill>
                    <a:schemeClr val="accent1"/>
                  </a:solidFill>
                </a:rPr>
                <a:t>2000</a:t>
              </a:r>
              <a:endParaRPr lang="de-DE" sz="1600">
                <a:solidFill>
                  <a:schemeClr val="accent1"/>
                </a:solidFill>
              </a:endParaRPr>
            </a:p>
          </p:txBody>
        </p:sp>
      </p:grpSp>
      <p:grpSp>
        <p:nvGrpSpPr>
          <p:cNvPr id="54296" name="Group 24"/>
          <p:cNvGrpSpPr>
            <a:grpSpLocks/>
          </p:cNvGrpSpPr>
          <p:nvPr/>
        </p:nvGrpSpPr>
        <p:grpSpPr bwMode="auto">
          <a:xfrm>
            <a:off x="1692275" y="4508500"/>
            <a:ext cx="1728788" cy="1846263"/>
            <a:chOff x="1020" y="2840"/>
            <a:chExt cx="1044" cy="1163"/>
          </a:xfrm>
        </p:grpSpPr>
        <p:sp>
          <p:nvSpPr>
            <p:cNvPr id="54287" name="Rectangle 15"/>
            <p:cNvSpPr>
              <a:spLocks noChangeArrowheads="1"/>
            </p:cNvSpPr>
            <p:nvPr/>
          </p:nvSpPr>
          <p:spPr bwMode="auto">
            <a:xfrm>
              <a:off x="1066" y="3657"/>
              <a:ext cx="998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GB" sz="1600">
                  <a:solidFill>
                    <a:schemeClr val="accent1"/>
                  </a:solidFill>
                </a:rPr>
                <a:t>without treatment</a:t>
              </a:r>
              <a:endParaRPr lang="de-DE" sz="1600">
                <a:solidFill>
                  <a:schemeClr val="accent1"/>
                </a:solidFill>
              </a:endParaRPr>
            </a:p>
          </p:txBody>
        </p:sp>
        <p:pic>
          <p:nvPicPr>
            <p:cNvPr id="54295" name="Picture 23" descr="Kalisalz_Werra01klei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840"/>
              <a:ext cx="1043" cy="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304" name="Group 32"/>
          <p:cNvGrpSpPr>
            <a:grpSpLocks/>
          </p:cNvGrpSpPr>
          <p:nvPr/>
        </p:nvGrpSpPr>
        <p:grpSpPr bwMode="auto">
          <a:xfrm>
            <a:off x="5076825" y="4508500"/>
            <a:ext cx="2316163" cy="1846263"/>
            <a:chOff x="3198" y="2840"/>
            <a:chExt cx="1459" cy="1163"/>
          </a:xfrm>
        </p:grpSpPr>
        <p:sp>
          <p:nvSpPr>
            <p:cNvPr id="54289" name="Rectangle 17"/>
            <p:cNvSpPr>
              <a:spLocks noChangeArrowheads="1"/>
            </p:cNvSpPr>
            <p:nvPr/>
          </p:nvSpPr>
          <p:spPr bwMode="auto">
            <a:xfrm>
              <a:off x="3288" y="3657"/>
              <a:ext cx="1225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GB" sz="1600">
                  <a:solidFill>
                    <a:schemeClr val="accent1"/>
                  </a:solidFill>
                </a:rPr>
                <a:t>treatment and monitoring</a:t>
              </a:r>
              <a:endParaRPr lang="de-DE" sz="1600">
                <a:solidFill>
                  <a:schemeClr val="accent1"/>
                </a:solidFill>
              </a:endParaRPr>
            </a:p>
          </p:txBody>
        </p:sp>
        <p:pic>
          <p:nvPicPr>
            <p:cNvPr id="54298" name="Picture 26" descr="Daphnientest4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2840"/>
              <a:ext cx="507" cy="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300" name="Picture 28" descr="klaeranlage_koeln_stammheim01klei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2840"/>
              <a:ext cx="952" cy="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80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684213" y="260350"/>
          <a:ext cx="4895850" cy="648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Image" r:id="rId3" imgW="3591426" imgH="5133333" progId="PSP7.Image">
                  <p:embed/>
                </p:oleObj>
              </mc:Choice>
              <mc:Fallback>
                <p:oleObj name="Image" r:id="rId3" imgW="3591426" imgH="5133333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60350"/>
                        <a:ext cx="4895850" cy="648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940425" y="188913"/>
            <a:ext cx="2952750" cy="5976937"/>
          </a:xfrm>
        </p:spPr>
        <p:txBody>
          <a:bodyPr/>
          <a:lstStyle/>
          <a:p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Quality in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1970s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u="none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de-DE" sz="2000" u="non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u="none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de-DE" sz="20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u="none" dirty="0" err="1">
                <a:latin typeface="Arial" panose="020B0604020202020204" pitchFamily="34" charset="0"/>
                <a:cs typeface="Arial" panose="020B0604020202020204" pitchFamily="34" charset="0"/>
              </a:rPr>
              <a:t>stations</a:t>
            </a:r>
            <a:r>
              <a:rPr lang="de-DE" sz="2000" u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u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u="none" dirty="0">
                <a:latin typeface="Arial" panose="020B0604020202020204" pitchFamily="34" charset="0"/>
                <a:cs typeface="Arial" panose="020B0604020202020204" pitchFamily="34" charset="0"/>
              </a:rPr>
              <a:t>Weil (</a:t>
            </a:r>
            <a:r>
              <a:rPr lang="de-DE" sz="2000" u="none" dirty="0" err="1">
                <a:latin typeface="Arial" panose="020B0604020202020204" pitchFamily="34" charset="0"/>
                <a:cs typeface="Arial" panose="020B0604020202020204" pitchFamily="34" charset="0"/>
              </a:rPr>
              <a:t>yellow</a:t>
            </a:r>
            <a:r>
              <a:rPr lang="de-DE" sz="2000" u="non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de-DE" sz="2000" u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u="none" dirty="0" err="1">
                <a:latin typeface="Arial" panose="020B0604020202020204" pitchFamily="34" charset="0"/>
                <a:cs typeface="Arial" panose="020B0604020202020204" pitchFamily="34" charset="0"/>
              </a:rPr>
              <a:t>Coblence</a:t>
            </a:r>
            <a:r>
              <a:rPr lang="de-DE" sz="2000" u="non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000" u="none" dirty="0" err="1"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de-DE" sz="2000" u="non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de-DE" sz="2000" u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u="none" dirty="0" err="1">
                <a:latin typeface="Arial" panose="020B0604020202020204" pitchFamily="34" charset="0"/>
                <a:cs typeface="Arial" panose="020B0604020202020204" pitchFamily="34" charset="0"/>
              </a:rPr>
              <a:t>Bimmen</a:t>
            </a:r>
            <a:r>
              <a:rPr lang="de-DE" sz="2000" u="non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2000" u="none" dirty="0" err="1">
                <a:latin typeface="Arial" panose="020B0604020202020204" pitchFamily="34" charset="0"/>
                <a:cs typeface="Arial" panose="020B0604020202020204" pitchFamily="34" charset="0"/>
              </a:rPr>
              <a:t>Lobith</a:t>
            </a:r>
            <a:r>
              <a:rPr lang="de-DE" sz="2000" u="non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000" u="none" dirty="0" err="1">
                <a:latin typeface="Arial" panose="020B0604020202020204" pitchFamily="34" charset="0"/>
                <a:cs typeface="Arial" panose="020B0604020202020204" pitchFamily="34" charset="0"/>
              </a:rPr>
              <a:t>violet</a:t>
            </a:r>
            <a:r>
              <a:rPr lang="de-DE" sz="2000" u="non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02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620689"/>
            <a:ext cx="9144000" cy="136815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Integrated </a:t>
            </a:r>
            <a:r>
              <a:rPr lang="de-DE" dirty="0" err="1" smtClean="0"/>
              <a:t>Water</a:t>
            </a:r>
            <a:r>
              <a:rPr lang="de-DE" dirty="0" smtClean="0"/>
              <a:t> Resources Management </a:t>
            </a:r>
            <a:r>
              <a:rPr lang="de-DE" dirty="0" err="1" smtClean="0"/>
              <a:t>needs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0" y="2060575"/>
            <a:ext cx="8301038" cy="410527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A common understanding about who integrates what</a:t>
            </a:r>
          </a:p>
          <a:p>
            <a:pPr lvl="0"/>
            <a:r>
              <a:rPr lang="en-US" dirty="0" smtClean="0"/>
              <a:t>Institutions</a:t>
            </a:r>
          </a:p>
          <a:p>
            <a:pPr lvl="0"/>
            <a:r>
              <a:rPr lang="en-US" dirty="0" smtClean="0"/>
              <a:t>Data and knowledge </a:t>
            </a:r>
          </a:p>
          <a:p>
            <a:pPr lvl="0"/>
            <a:r>
              <a:rPr lang="en-US" dirty="0" smtClean="0"/>
              <a:t>Stakeholder involvement indispensable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An official jointly agreed River Basin Management Plan is needed</a:t>
            </a:r>
          </a:p>
          <a:p>
            <a:pPr lvl="0"/>
            <a:r>
              <a:rPr lang="en-US" dirty="0" smtClean="0"/>
              <a:t>The governance structure needs strengthening</a:t>
            </a:r>
          </a:p>
          <a:p>
            <a:pPr lvl="0"/>
            <a:r>
              <a:rPr lang="en-US" dirty="0" smtClean="0"/>
              <a:t>Responsibilities have to be clear for implementation and coordination 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04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844824"/>
          </a:xfrm>
        </p:spPr>
        <p:txBody>
          <a:bodyPr>
            <a:normAutofit/>
          </a:bodyPr>
          <a:lstStyle/>
          <a:p>
            <a:r>
              <a:rPr lang="en-US" dirty="0" smtClean="0"/>
              <a:t>Ensure </a:t>
            </a:r>
            <a:r>
              <a:rPr lang="en-US" dirty="0" err="1" smtClean="0"/>
              <a:t>operationalization</a:t>
            </a:r>
            <a:r>
              <a:rPr lang="en-US" dirty="0" smtClean="0"/>
              <a:t> through action plan / road map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683568" y="1988840"/>
            <a:ext cx="8064896" cy="4525963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Set </a:t>
            </a:r>
            <a:r>
              <a:rPr lang="de-DE" dirty="0" err="1" smtClean="0">
                <a:solidFill>
                  <a:srgbClr val="C00000"/>
                </a:solidFill>
              </a:rPr>
              <a:t>priorities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measures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investments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</a:t>
            </a:r>
            <a:r>
              <a:rPr lang="de-DE" dirty="0" err="1" smtClean="0"/>
              <a:t>hotspots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Develop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C00000"/>
                </a:solidFill>
              </a:rPr>
              <a:t>results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chains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relate</a:t>
            </a:r>
            <a:r>
              <a:rPr lang="de-DE" dirty="0" smtClean="0"/>
              <a:t> </a:t>
            </a:r>
            <a:r>
              <a:rPr lang="de-DE" dirty="0" err="1" smtClean="0"/>
              <a:t>measures</a:t>
            </a:r>
            <a:r>
              <a:rPr lang="de-DE" dirty="0" smtClean="0"/>
              <a:t>, </a:t>
            </a:r>
            <a:r>
              <a:rPr lang="de-DE" dirty="0" err="1" smtClean="0"/>
              <a:t>outputs</a:t>
            </a:r>
            <a:r>
              <a:rPr lang="de-DE" dirty="0" smtClean="0"/>
              <a:t>, </a:t>
            </a:r>
            <a:r>
              <a:rPr lang="de-DE" dirty="0" err="1" smtClean="0"/>
              <a:t>outcomes</a:t>
            </a:r>
            <a:r>
              <a:rPr lang="de-DE" dirty="0" smtClean="0"/>
              <a:t>, final </a:t>
            </a:r>
            <a:r>
              <a:rPr lang="de-DE" dirty="0" err="1" smtClean="0"/>
              <a:t>goal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Specify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C00000"/>
                </a:solidFill>
              </a:rPr>
              <a:t>detailed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actions</a:t>
            </a:r>
            <a:r>
              <a:rPr lang="de-DE" dirty="0" smtClean="0"/>
              <a:t>, </a:t>
            </a:r>
            <a:r>
              <a:rPr lang="de-DE" dirty="0" err="1" smtClean="0"/>
              <a:t>actors</a:t>
            </a:r>
            <a:r>
              <a:rPr lang="de-DE" dirty="0" smtClean="0"/>
              <a:t>,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resources</a:t>
            </a:r>
            <a:r>
              <a:rPr lang="de-DE" dirty="0" smtClean="0"/>
              <a:t>, </a:t>
            </a:r>
            <a:r>
              <a:rPr lang="de-DE" dirty="0" err="1" smtClean="0"/>
              <a:t>timelines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Develop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C00000"/>
                </a:solidFill>
              </a:rPr>
              <a:t>implementation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monitoring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defined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C00000"/>
                </a:solidFill>
              </a:rPr>
              <a:t>indicators</a:t>
            </a:r>
            <a:r>
              <a:rPr lang="de-DE" dirty="0" smtClean="0"/>
              <a:t> (</a:t>
            </a:r>
            <a:r>
              <a:rPr lang="de-DE" dirty="0" err="1" smtClean="0"/>
              <a:t>potentially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result</a:t>
            </a:r>
            <a:r>
              <a:rPr lang="de-DE" dirty="0" smtClean="0"/>
              <a:t> </a:t>
            </a:r>
            <a:r>
              <a:rPr lang="de-DE" dirty="0" err="1" smtClean="0"/>
              <a:t>chain</a:t>
            </a:r>
            <a:r>
              <a:rPr lang="de-DE" dirty="0" smtClean="0"/>
              <a:t>).</a:t>
            </a:r>
          </a:p>
          <a:p>
            <a:r>
              <a:rPr lang="de-DE" dirty="0" err="1" smtClean="0"/>
              <a:t>Envisage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C00000"/>
                </a:solidFill>
              </a:rPr>
              <a:t>evaluation</a:t>
            </a:r>
            <a:r>
              <a:rPr lang="de-DE" dirty="0" smtClean="0"/>
              <a:t> </a:t>
            </a:r>
            <a:r>
              <a:rPr lang="de-DE" dirty="0" err="1" smtClean="0"/>
              <a:t>mechanisms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crucial</a:t>
            </a:r>
            <a:r>
              <a:rPr lang="de-DE" dirty="0" smtClean="0"/>
              <a:t> </a:t>
            </a:r>
            <a:r>
              <a:rPr lang="de-DE" dirty="0" err="1" smtClean="0"/>
              <a:t>timelines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0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403648" y="0"/>
            <a:ext cx="4896544" cy="1143000"/>
          </a:xfrm>
        </p:spPr>
        <p:txBody>
          <a:bodyPr/>
          <a:lstStyle/>
          <a:p>
            <a:pPr algn="l"/>
            <a:r>
              <a:rPr lang="de-DE" dirty="0" smtClean="0"/>
              <a:t>The Way Forward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0" y="1268760"/>
            <a:ext cx="6372200" cy="53908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400" dirty="0" err="1" smtClean="0"/>
              <a:t>Success</a:t>
            </a:r>
            <a:r>
              <a:rPr lang="de-DE" sz="2400" dirty="0" smtClean="0"/>
              <a:t> </a:t>
            </a:r>
            <a:r>
              <a:rPr lang="de-DE" sz="2400" dirty="0" err="1" smtClean="0"/>
              <a:t>factors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River </a:t>
            </a:r>
            <a:r>
              <a:rPr lang="de-DE" sz="2400" dirty="0" err="1" smtClean="0"/>
              <a:t>Basin</a:t>
            </a:r>
            <a:r>
              <a:rPr lang="de-DE" sz="2400" dirty="0" smtClean="0"/>
              <a:t> Management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experiences</a:t>
            </a:r>
            <a:r>
              <a:rPr lang="de-DE" sz="2400" dirty="0" smtClean="0"/>
              <a:t> in Europe:</a:t>
            </a:r>
          </a:p>
          <a:p>
            <a:r>
              <a:rPr lang="de-DE" sz="2400" dirty="0" smtClean="0"/>
              <a:t>Follow a </a:t>
            </a:r>
            <a:r>
              <a:rPr lang="de-DE" sz="2400" dirty="0" err="1" smtClean="0"/>
              <a:t>river</a:t>
            </a:r>
            <a:r>
              <a:rPr lang="de-DE" sz="2400" dirty="0" smtClean="0"/>
              <a:t> </a:t>
            </a:r>
            <a:r>
              <a:rPr lang="de-DE" sz="2400" dirty="0" err="1" smtClean="0"/>
              <a:t>basin</a:t>
            </a:r>
            <a:r>
              <a:rPr lang="de-DE" sz="2400" dirty="0" smtClean="0"/>
              <a:t> </a:t>
            </a:r>
            <a:r>
              <a:rPr lang="de-DE" sz="2400" dirty="0" err="1" smtClean="0"/>
              <a:t>approach</a:t>
            </a:r>
            <a:endParaRPr lang="de-DE" sz="2400" dirty="0" smtClean="0"/>
          </a:p>
          <a:p>
            <a:r>
              <a:rPr lang="de-DE" sz="2400" dirty="0" err="1" smtClean="0"/>
              <a:t>Quantity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Quality </a:t>
            </a:r>
            <a:r>
              <a:rPr lang="de-DE" sz="2400" dirty="0" err="1" smtClean="0"/>
              <a:t>count</a:t>
            </a:r>
            <a:r>
              <a:rPr lang="de-DE" sz="2400" dirty="0" smtClean="0"/>
              <a:t>/</a:t>
            </a:r>
            <a:r>
              <a:rPr lang="de-DE" sz="2400" dirty="0" err="1" smtClean="0"/>
              <a:t>avoid</a:t>
            </a:r>
            <a:r>
              <a:rPr lang="de-DE" sz="2400" dirty="0" smtClean="0"/>
              <a:t> </a:t>
            </a:r>
            <a:r>
              <a:rPr lang="de-DE" sz="2400" dirty="0" err="1" smtClean="0"/>
              <a:t>unintended</a:t>
            </a:r>
            <a:r>
              <a:rPr lang="de-DE" sz="2400" dirty="0" smtClean="0"/>
              <a:t> </a:t>
            </a:r>
            <a:r>
              <a:rPr lang="de-DE" sz="2400" dirty="0" err="1" smtClean="0"/>
              <a:t>consequences</a:t>
            </a:r>
            <a:r>
              <a:rPr lang="de-DE" sz="2400" dirty="0" smtClean="0"/>
              <a:t> </a:t>
            </a:r>
          </a:p>
          <a:p>
            <a:r>
              <a:rPr lang="de-DE" sz="2400" dirty="0" smtClean="0"/>
              <a:t>Clear </a:t>
            </a:r>
            <a:r>
              <a:rPr lang="de-DE" sz="2400" dirty="0" err="1" smtClean="0"/>
              <a:t>decisions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Governments</a:t>
            </a:r>
            <a:r>
              <a:rPr lang="de-DE" sz="2400" dirty="0" smtClean="0"/>
              <a:t> on all </a:t>
            </a:r>
            <a:r>
              <a:rPr lang="de-DE" sz="2400" dirty="0" err="1" smtClean="0"/>
              <a:t>levels</a:t>
            </a:r>
            <a:r>
              <a:rPr lang="de-DE" sz="2400" dirty="0" smtClean="0"/>
              <a:t> </a:t>
            </a:r>
            <a:r>
              <a:rPr lang="de-DE" sz="2400" dirty="0" err="1" smtClean="0"/>
              <a:t>involving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Sector</a:t>
            </a:r>
            <a:r>
              <a:rPr lang="de-DE" sz="2400" dirty="0" smtClean="0"/>
              <a:t> </a:t>
            </a:r>
            <a:r>
              <a:rPr lang="de-DE" sz="2400" dirty="0" err="1" smtClean="0"/>
              <a:t>Ministries</a:t>
            </a:r>
            <a:endParaRPr lang="de-DE" sz="2400" dirty="0" smtClean="0"/>
          </a:p>
          <a:p>
            <a:r>
              <a:rPr lang="de-DE" sz="2400" dirty="0" err="1" smtClean="0"/>
              <a:t>Institutions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essential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ensure</a:t>
            </a:r>
            <a:r>
              <a:rPr lang="de-DE" sz="2400" dirty="0" smtClean="0"/>
              <a:t> </a:t>
            </a:r>
            <a:r>
              <a:rPr lang="de-DE" sz="2400" dirty="0" err="1" smtClean="0"/>
              <a:t>implementation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coordination</a:t>
            </a:r>
            <a:endParaRPr lang="de-DE" sz="2400" dirty="0" smtClean="0"/>
          </a:p>
          <a:p>
            <a:r>
              <a:rPr lang="de-DE" sz="2400" dirty="0" smtClean="0"/>
              <a:t>Clear </a:t>
            </a:r>
            <a:r>
              <a:rPr lang="de-DE" sz="2400" dirty="0" err="1" smtClean="0"/>
              <a:t>and</a:t>
            </a:r>
            <a:r>
              <a:rPr lang="de-DE" sz="2400" dirty="0" smtClean="0"/>
              <a:t> transparent </a:t>
            </a:r>
            <a:r>
              <a:rPr lang="de-DE" sz="2400" dirty="0" err="1" smtClean="0"/>
              <a:t>communication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information</a:t>
            </a:r>
            <a:r>
              <a:rPr lang="de-DE" sz="2400" dirty="0" smtClean="0"/>
              <a:t> </a:t>
            </a:r>
            <a:r>
              <a:rPr lang="de-DE" sz="2400" dirty="0" err="1" smtClean="0"/>
              <a:t>strategy</a:t>
            </a:r>
            <a:endParaRPr lang="de-DE" sz="2400" dirty="0" smtClean="0"/>
          </a:p>
          <a:p>
            <a:r>
              <a:rPr lang="de-DE" sz="2400" dirty="0" err="1" smtClean="0"/>
              <a:t>Broad</a:t>
            </a:r>
            <a:r>
              <a:rPr lang="de-DE" sz="2400" dirty="0" smtClean="0"/>
              <a:t> </a:t>
            </a:r>
            <a:r>
              <a:rPr lang="de-DE" sz="2400" dirty="0" err="1" smtClean="0"/>
              <a:t>involvement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/>
              <a:t> </a:t>
            </a:r>
            <a:r>
              <a:rPr lang="de-DE" sz="2400" dirty="0" smtClean="0"/>
              <a:t>all </a:t>
            </a:r>
            <a:r>
              <a:rPr lang="de-DE" sz="2400" dirty="0" err="1" smtClean="0"/>
              <a:t>stakeholders</a:t>
            </a:r>
            <a:r>
              <a:rPr lang="de-DE" sz="2400" dirty="0" smtClean="0"/>
              <a:t> on all </a:t>
            </a:r>
            <a:r>
              <a:rPr lang="de-DE" sz="2400" dirty="0" err="1" smtClean="0"/>
              <a:t>levels</a:t>
            </a:r>
            <a:endParaRPr lang="de-DE" sz="2400" dirty="0" smtClean="0"/>
          </a:p>
          <a:p>
            <a:r>
              <a:rPr lang="de-DE" sz="2400" dirty="0" err="1" smtClean="0"/>
              <a:t>Coherence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crucial</a:t>
            </a:r>
            <a:r>
              <a:rPr lang="de-DE" sz="2400" dirty="0" smtClean="0"/>
              <a:t> </a:t>
            </a:r>
            <a:r>
              <a:rPr lang="de-DE" sz="2400" dirty="0" err="1" smtClean="0"/>
              <a:t>among</a:t>
            </a:r>
            <a:r>
              <a:rPr lang="de-DE" sz="2400" dirty="0" smtClean="0"/>
              <a:t> all </a:t>
            </a:r>
            <a:r>
              <a:rPr lang="de-DE" sz="2400" dirty="0" err="1" smtClean="0"/>
              <a:t>levelsl</a:t>
            </a:r>
            <a:endParaRPr lang="de-DE" sz="2400" dirty="0" smtClean="0"/>
          </a:p>
          <a:p>
            <a:pPr lvl="1"/>
            <a:r>
              <a:rPr lang="de-DE" sz="2400" dirty="0" smtClean="0"/>
              <a:t>Time </a:t>
            </a:r>
            <a:r>
              <a:rPr lang="de-DE" sz="2400" dirty="0" err="1" smtClean="0"/>
              <a:t>schedules</a:t>
            </a:r>
            <a:r>
              <a:rPr lang="de-DE" sz="2400" dirty="0" smtClean="0"/>
              <a:t> </a:t>
            </a:r>
          </a:p>
          <a:p>
            <a:pPr lvl="1"/>
            <a:r>
              <a:rPr lang="de-DE" sz="2400" dirty="0" err="1" smtClean="0"/>
              <a:t>Priorities</a:t>
            </a:r>
            <a:endParaRPr lang="de-DE" sz="2400" dirty="0" smtClean="0"/>
          </a:p>
          <a:p>
            <a:pPr lvl="1"/>
            <a:r>
              <a:rPr lang="de-DE" sz="2400" dirty="0" err="1" smtClean="0"/>
              <a:t>Starting</a:t>
            </a:r>
            <a:r>
              <a:rPr lang="de-DE" sz="2400" dirty="0" smtClean="0"/>
              <a:t> </a:t>
            </a:r>
            <a:r>
              <a:rPr lang="de-DE" sz="2400" dirty="0" err="1" smtClean="0"/>
              <a:t>points</a:t>
            </a:r>
            <a:r>
              <a:rPr lang="de-DE" sz="2400" dirty="0" smtClean="0"/>
              <a:t> </a:t>
            </a:r>
          </a:p>
          <a:p>
            <a:endParaRPr lang="de-DE" sz="2400" dirty="0" smtClean="0"/>
          </a:p>
          <a:p>
            <a:endParaRPr lang="de-DE" dirty="0"/>
          </a:p>
        </p:txBody>
      </p:sp>
      <p:pic>
        <p:nvPicPr>
          <p:cNvPr id="7174" name="Picture 6" descr="C:\Users\Alfred Eberhardt\AppData\Local\Microsoft\Windows\Temporary Internet Files\Content.IE5\RWTTND72\german_fla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2776"/>
            <a:ext cx="2699792" cy="202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398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692696"/>
            <a:ext cx="9144000" cy="792088"/>
          </a:xfrm>
        </p:spPr>
        <p:txBody>
          <a:bodyPr>
            <a:noAutofit/>
          </a:bodyPr>
          <a:lstStyle/>
          <a:p>
            <a:r>
              <a:rPr lang="de-DE" sz="3600" dirty="0" smtClean="0"/>
              <a:t>Integrated </a:t>
            </a:r>
            <a:r>
              <a:rPr lang="de-DE" sz="3600" dirty="0" err="1" smtClean="0"/>
              <a:t>Riverbasin</a:t>
            </a:r>
            <a:r>
              <a:rPr lang="de-DE" sz="3600" dirty="0" smtClean="0"/>
              <a:t> </a:t>
            </a:r>
            <a:r>
              <a:rPr lang="de-DE" sz="3600" dirty="0" err="1" smtClean="0"/>
              <a:t>management</a:t>
            </a:r>
            <a:r>
              <a:rPr lang="de-DE" sz="3600" dirty="0" smtClean="0"/>
              <a:t> (IRBM) </a:t>
            </a:r>
            <a:r>
              <a:rPr lang="de-DE" sz="3600" dirty="0" err="1" smtClean="0"/>
              <a:t>can</a:t>
            </a:r>
            <a:r>
              <a:rPr lang="de-DE" sz="3600" dirty="0" smtClean="0"/>
              <a:t> </a:t>
            </a:r>
            <a:r>
              <a:rPr lang="de-DE" sz="3600" dirty="0" err="1" smtClean="0"/>
              <a:t>start</a:t>
            </a:r>
            <a:r>
              <a:rPr lang="de-DE" sz="3600" dirty="0" smtClean="0"/>
              <a:t> </a:t>
            </a:r>
            <a:r>
              <a:rPr lang="de-DE" sz="3600" dirty="0" err="1" smtClean="0"/>
              <a:t>to</a:t>
            </a:r>
            <a:r>
              <a:rPr lang="de-DE" sz="3600" dirty="0" smtClean="0"/>
              <a:t> </a:t>
            </a:r>
            <a:r>
              <a:rPr lang="de-DE" sz="3600" dirty="0" err="1" smtClean="0"/>
              <a:t>make</a:t>
            </a:r>
            <a:r>
              <a:rPr lang="de-DE" sz="3600" dirty="0" smtClean="0"/>
              <a:t> a </a:t>
            </a:r>
            <a:r>
              <a:rPr lang="de-DE" sz="3600" dirty="0" err="1" smtClean="0"/>
              <a:t>difference</a:t>
            </a:r>
            <a:r>
              <a:rPr lang="de-DE" sz="3600" dirty="0" smtClean="0"/>
              <a:t> on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ground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0" y="2204864"/>
            <a:ext cx="5868144" cy="396098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Institutions existing in principle but lag of willingness to integrate </a:t>
            </a:r>
            <a:r>
              <a:rPr lang="en-US" dirty="0" err="1" smtClean="0"/>
              <a:t>vertikal</a:t>
            </a:r>
            <a:r>
              <a:rPr lang="en-US" dirty="0" smtClean="0"/>
              <a:t>/horizontal </a:t>
            </a:r>
          </a:p>
          <a:p>
            <a:pPr lvl="0"/>
            <a:r>
              <a:rPr lang="en-US" dirty="0" smtClean="0"/>
              <a:t>Data and knowledge sufficient to start </a:t>
            </a:r>
          </a:p>
          <a:p>
            <a:pPr lvl="0"/>
            <a:r>
              <a:rPr lang="en-US" dirty="0" smtClean="0"/>
              <a:t>Stakeholder involvement started but establish participatory processes ‘on the way’</a:t>
            </a:r>
          </a:p>
          <a:p>
            <a:pPr lvl="0"/>
            <a:r>
              <a:rPr lang="en-US" dirty="0" smtClean="0"/>
              <a:t>An officially agreed River Basin Management Plan is needed</a:t>
            </a:r>
          </a:p>
          <a:p>
            <a:pPr lvl="0"/>
            <a:r>
              <a:rPr lang="en-US" dirty="0" smtClean="0"/>
              <a:t>The governance structure needs strengthening</a:t>
            </a:r>
          </a:p>
          <a:p>
            <a:pPr lvl="0"/>
            <a:r>
              <a:rPr lang="en-US" dirty="0" smtClean="0"/>
              <a:t>Responsibilities have to be clear for implementation and coordination </a:t>
            </a:r>
            <a:endParaRPr lang="de-DE" dirty="0"/>
          </a:p>
          <a:p>
            <a:endParaRPr lang="de-DE" dirty="0"/>
          </a:p>
        </p:txBody>
      </p:sp>
      <p:pic>
        <p:nvPicPr>
          <p:cNvPr id="3075" name="Picture 3" descr="C:\Users\EBERHARDT-PC\AppData\Local\Microsoft\Windows\Temporary Internet Files\Content.IE5\S5NT53CJ\GangesRiver_1947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2428868"/>
            <a:ext cx="2857500" cy="1990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73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Design GIZ KfW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Design GIZ KfW</Template>
  <TotalTime>0</TotalTime>
  <Words>404</Words>
  <Application>Microsoft Office PowerPoint</Application>
  <PresentationFormat>Bildschirmpräsentation (4:3)</PresentationFormat>
  <Paragraphs>76</Paragraphs>
  <Slides>10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2" baseType="lpstr">
      <vt:lpstr>PPT Design GIZ KfW</vt:lpstr>
      <vt:lpstr>Image</vt:lpstr>
      <vt:lpstr>      National Workshop on Integrated Water Resources Management (IWRM)   European Experiences – Integrating water quality management into broader basin approach water management perspective   </vt:lpstr>
      <vt:lpstr>The River is a system:</vt:lpstr>
      <vt:lpstr>Water Quality is determined by Water Quantity To learn from an example</vt:lpstr>
      <vt:lpstr>Fishes in the River Rhine 1950 - 2000</vt:lpstr>
      <vt:lpstr>Water Quality in the 1970s and its development  at the monitoring stations Weil (yellow) Coblence (red) Bimmen/Lobith (violet)</vt:lpstr>
      <vt:lpstr>Integrated Water Resources Management needs:</vt:lpstr>
      <vt:lpstr>Ensure operationalization through action plan / road map</vt:lpstr>
      <vt:lpstr>The Way Forward</vt:lpstr>
      <vt:lpstr>Integrated Riverbasin management (IRBM) can start to make a difference on the ground</vt:lpstr>
      <vt:lpstr>Thank you for your attention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Alfred Eberhardt</dc:creator>
  <cp:lastModifiedBy>holzwarthf</cp:lastModifiedBy>
  <cp:revision>76</cp:revision>
  <dcterms:created xsi:type="dcterms:W3CDTF">2015-01-12T12:01:58Z</dcterms:created>
  <dcterms:modified xsi:type="dcterms:W3CDTF">2015-02-01T12:46:11Z</dcterms:modified>
  <cp:contentStatus>Endgültig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